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363" r:id="rId5"/>
    <p:sldId id="470" r:id="rId6"/>
    <p:sldId id="487" r:id="rId7"/>
    <p:sldId id="488" r:id="rId8"/>
    <p:sldId id="489" r:id="rId9"/>
    <p:sldId id="490" r:id="rId10"/>
    <p:sldId id="491" r:id="rId11"/>
    <p:sldId id="492" r:id="rId12"/>
    <p:sldId id="49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0A72E26-5462-4455-21DD-F4A94AD0DC11}" name="GARDNER, Daniella" initials="GD" userId="S::Daniella.GARDNER@EDUCATION.GOV.UK::3a5a094c-d68e-4f8a-9f57-9228289efff9" providerId="AD"/>
  <p188:author id="{41BF9246-0E06-BEBD-76F3-CD49BBA58738}" name="MORRISON, Charlie" initials="MC" userId="S::Charlie.MORRISON@EDUCATION.GOV.UK::3ca24329-a21b-4210-abbc-aaf8ac1f82e9" providerId="AD"/>
  <p188:author id="{EC84D469-8196-14A0-16D0-CBB9A3DB8723}" name="CARVER, Jamie" initials="CJ" userId="S::Jamie.CARVER@EDUCATION.GOV.UK::03abc3e3-831c-4920-a1fd-f740e0014938" providerId="AD"/>
  <p188:author id="{C06EEC7B-710F-C691-6539-4E518101548C}" name="HARRIS, Ailsa" initials="HA" userId="S::Ailsa.HARRIS@EDUCATION.GOV.UK::3e0a50ae-6c12-43a7-8e21-81568f3baf1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8690"/>
    <a:srgbClr val="1A7EBA"/>
    <a:srgbClr val="38A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4781E-FD66-4A91-9351-3209DBD8002D}" v="2" vWet="6" dt="2023-03-09T09:23:07.460"/>
    <p1510:client id="{53F57D9A-6B53-45CC-A479-354D30EA071B}" v="303" dt="2023-03-09T17:59:05.293"/>
    <p1510:client id="{7FF5D08D-62A4-427C-ADF7-CC98768B716A}" vWet="2" dt="2023-03-09T16:55:38.896"/>
    <p1510:client id="{C91F849F-60D4-4B6E-9688-D939C2ED1338}" v="1100" vWet="1102" dt="2023-03-09T17:42:26.337"/>
    <p1510:client id="{CEEE1892-228F-420D-99B9-9236C238D5F4}" v="346" dt="2023-03-09T17:46:39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020" y="-2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BE550-3C31-4BE4-9FAE-639C8E178AF3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48127-6FAD-44D9-8CA1-59EB3ACB4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1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3F18F8-3C61-4921-AC11-978ABA73F3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32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2.emf"/><Relationship Id="rId5" Type="http://schemas.openxmlformats.org/officeDocument/2006/relationships/tags" Target="../tags/tag11.xml"/><Relationship Id="rId10" Type="http://schemas.openxmlformats.org/officeDocument/2006/relationships/oleObject" Target="../embeddings/oleObject4.bin"/><Relationship Id="rId4" Type="http://schemas.openxmlformats.org/officeDocument/2006/relationships/tags" Target="../tags/tag10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76FDE05-B228-4C9D-A245-C146A1B67E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5896952"/>
              </p:ext>
            </p:ext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01" imgH="502" progId="TCLayout.ActiveDocument.1">
                  <p:embed/>
                </p:oleObj>
              </mc:Choice>
              <mc:Fallback>
                <p:oleObj name="think-cell Slide" r:id="rId4" imgW="501" imgH="502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76FDE05-B228-4C9D-A245-C146A1B67E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00B2188-13DD-45C8-810E-C989BAD618BC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5000" b="0" i="0" baseline="0">
              <a:latin typeface="Trebuchet MS" panose="020B0603020202020204" pitchFamily="34" charset="0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968" y="1851235"/>
            <a:ext cx="10732718" cy="2387600"/>
          </a:xfrm>
          <a:prstGeom prst="rect">
            <a:avLst/>
          </a:prstGeom>
        </p:spPr>
        <p:txBody>
          <a:bodyPr lIns="36000" anchor="b">
            <a:normAutofit/>
          </a:bodyPr>
          <a:lstStyle>
            <a:lvl1pPr algn="l">
              <a:defRPr sz="5000" b="0">
                <a:solidFill>
                  <a:schemeClr val="tx2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14670" y="6566446"/>
            <a:ext cx="478367" cy="155496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fld id="{5D5369AF-0EB7-4BAF-8B64-14FFB1E0C7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41971" y="4467836"/>
            <a:ext cx="8465835" cy="1752600"/>
          </a:xfrm>
        </p:spPr>
        <p:txBody>
          <a:bodyPr lIns="36000"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  <a:latin typeface="Trebuchet MS" panose="020B0603020202020204" pitchFamily="34" charset="0"/>
                <a:cs typeface="Arial" pitchFamily="34" charset="0"/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Picture 8" descr="A picture containing laptop&#10;&#10;Description automatically generated">
            <a:extLst>
              <a:ext uri="{FF2B5EF4-FFF2-40B4-BE49-F238E27FC236}">
                <a16:creationId xmlns:a16="http://schemas.microsoft.com/office/drawing/2014/main" id="{F1D24656-B59F-492B-9A2C-BA3C5EAB469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68" y="637564"/>
            <a:ext cx="1814968" cy="104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7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1678E0C5-FB8F-4FBE-9EDF-F8DFE163D2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59890655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01" imgH="502" progId="TCLayout.ActiveDocument.1">
                  <p:embed/>
                </p:oleObj>
              </mc:Choice>
              <mc:Fallback>
                <p:oleObj name="think-cell Slide" r:id="rId4" imgW="501" imgH="502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1678E0C5-FB8F-4FBE-9EDF-F8DFE163D2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C372551F-F98A-4888-982D-352DE41C931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2" y="0"/>
            <a:ext cx="211666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200" b="0" i="0" baseline="0">
              <a:latin typeface="Trebuchet MS" panose="020B0603020202020204" pitchFamily="34" charset="0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14670" y="6566446"/>
            <a:ext cx="478367" cy="155496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fld id="{5D5369AF-0EB7-4BAF-8B64-14FFB1E0C7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368B10A-604C-4FB6-8C54-0A936EC1C8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493" y="303439"/>
            <a:ext cx="11162649" cy="656173"/>
          </a:xfrm>
        </p:spPr>
        <p:txBody>
          <a:bodyPr lIns="36000" rIns="36000" bIns="0"/>
          <a:lstStyle>
            <a:lvl1pPr>
              <a:defRPr lang="en-GB" sz="2400" b="0" dirty="0">
                <a:solidFill>
                  <a:schemeClr val="tx2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here to edit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0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77E4E299-7C62-4236-A114-D311C63E4B9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12685951"/>
              </p:ext>
            </p:ext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501" imgH="502" progId="TCLayout.ActiveDocument.1">
                  <p:embed/>
                </p:oleObj>
              </mc:Choice>
              <mc:Fallback>
                <p:oleObj name="think-cell Slide" r:id="rId10" imgW="501" imgH="502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77E4E299-7C62-4236-A114-D311C63E4B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3D56BBAF-4DB4-42CF-B3AE-0B919C8D1D7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195385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200" b="0" i="0" baseline="0">
              <a:latin typeface="Trebuchet MS" panose="020B0603020202020204" pitchFamily="34" charset="0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10995481" y="51833"/>
            <a:ext cx="894153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549"/>
            <a:endParaRPr lang="x-none" sz="816" baseline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2B8C8DFE-4E9D-4FE9-A57A-266C2136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4670" y="6566446"/>
            <a:ext cx="478367" cy="155496"/>
          </a:xfrm>
        </p:spPr>
        <p:txBody>
          <a:bodyPr/>
          <a:lstStyle/>
          <a:p>
            <a:fld id="{FE89C558-2F07-4EB7-B034-1DBA04FC5D9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2AA00A4-7108-443B-841C-46E507D16B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493" y="303439"/>
            <a:ext cx="11162649" cy="656173"/>
          </a:xfrm>
        </p:spPr>
        <p:txBody>
          <a:bodyPr lIns="36000" rIns="36000" bIns="0"/>
          <a:lstStyle>
            <a:lvl1pPr>
              <a:defRPr lang="en-GB" sz="2400" b="0" dirty="0">
                <a:solidFill>
                  <a:schemeClr val="tx2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here to edit title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F16196-9D7A-48F2-8952-20EA90C5FA54}"/>
              </a:ext>
            </a:extLst>
          </p:cNvPr>
          <p:cNvSpPr txBox="1"/>
          <p:nvPr userDrawn="1"/>
        </p:nvSpPr>
        <p:spPr bwMode="auto">
          <a:xfrm>
            <a:off x="522493" y="2308061"/>
            <a:ext cx="5117844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GB" sz="1300" b="1" kern="0">
                <a:latin typeface="Trebuchet MS" panose="020B0603020202020204" pitchFamily="34" charset="0"/>
                <a:cs typeface="Arial" panose="020B0604020202020204" pitchFamily="34" charset="0"/>
              </a:rPr>
              <a:t>[Main point –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541338" lvl="1" indent="-187325">
              <a:spcAft>
                <a:spcPts val="1200"/>
              </a:spcAft>
              <a:buClr>
                <a:schemeClr val="tx2"/>
              </a:buClr>
              <a:buFont typeface="Trebuchet MS" panose="020B0603020202020204" pitchFamily="34" charset="0"/>
              <a:buChar char="‐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[Sub-bullet if needed]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300" ker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37E2558-D69C-4936-981B-2257BEA4E2C0}"/>
              </a:ext>
            </a:extLst>
          </p:cNvPr>
          <p:cNvGrpSpPr/>
          <p:nvPr userDrawn="1"/>
        </p:nvGrpSpPr>
        <p:grpSpPr>
          <a:xfrm>
            <a:off x="5945566" y="2197229"/>
            <a:ext cx="300868" cy="3672000"/>
            <a:chOff x="5278183" y="2092537"/>
            <a:chExt cx="306171" cy="37944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54DBF84-FD76-4E80-BE03-53A15F5A60F1}"/>
                </a:ext>
              </a:extLst>
            </p:cNvPr>
            <p:cNvCxnSpPr/>
            <p:nvPr/>
          </p:nvCxnSpPr>
          <p:spPr>
            <a:xfrm>
              <a:off x="5419192" y="2092537"/>
              <a:ext cx="0" cy="379440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F5E6FB-ABDC-40BB-A9E9-A2BD3593E09B}"/>
                </a:ext>
              </a:extLst>
            </p:cNvPr>
            <p:cNvGrpSpPr/>
            <p:nvPr/>
          </p:nvGrpSpPr>
          <p:grpSpPr>
            <a:xfrm>
              <a:off x="5278183" y="3812434"/>
              <a:ext cx="306171" cy="306910"/>
              <a:chOff x="5942914" y="3833745"/>
              <a:chExt cx="306171" cy="306910"/>
            </a:xfrm>
          </p:grpSpPr>
          <p:sp>
            <p:nvSpPr>
              <p:cNvPr id="12" name="Freeform 94">
                <a:extLst>
                  <a:ext uri="{FF2B5EF4-FFF2-40B4-BE49-F238E27FC236}">
                    <a16:creationId xmlns:a16="http://schemas.microsoft.com/office/drawing/2014/main" id="{7558446B-B618-492B-8D3B-EDFBF0E58D8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42914" y="3833745"/>
                <a:ext cx="306171" cy="306910"/>
              </a:xfrm>
              <a:custGeom>
                <a:avLst/>
                <a:gdLst>
                  <a:gd name="T0" fmla="*/ 0 w 1052"/>
                  <a:gd name="T1" fmla="*/ 526 h 1052"/>
                  <a:gd name="T2" fmla="*/ 0 w 1052"/>
                  <a:gd name="T3" fmla="*/ 526 h 1052"/>
                  <a:gd name="T4" fmla="*/ 526 w 1052"/>
                  <a:gd name="T5" fmla="*/ 0 h 1052"/>
                  <a:gd name="T6" fmla="*/ 1052 w 1052"/>
                  <a:gd name="T7" fmla="*/ 526 h 1052"/>
                  <a:gd name="T8" fmla="*/ 1052 w 1052"/>
                  <a:gd name="T9" fmla="*/ 526 h 1052"/>
                  <a:gd name="T10" fmla="*/ 526 w 1052"/>
                  <a:gd name="T11" fmla="*/ 1052 h 1052"/>
                  <a:gd name="T12" fmla="*/ 526 w 1052"/>
                  <a:gd name="T13" fmla="*/ 1052 h 1052"/>
                  <a:gd name="T14" fmla="*/ 0 w 1052"/>
                  <a:gd name="T15" fmla="*/ 526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2" h="1052">
                    <a:moveTo>
                      <a:pt x="0" y="526"/>
                    </a:moveTo>
                    <a:cubicBezTo>
                      <a:pt x="0" y="526"/>
                      <a:pt x="0" y="526"/>
                      <a:pt x="0" y="526"/>
                    </a:cubicBezTo>
                    <a:cubicBezTo>
                      <a:pt x="0" y="236"/>
                      <a:pt x="236" y="0"/>
                      <a:pt x="526" y="0"/>
                    </a:cubicBezTo>
                    <a:cubicBezTo>
                      <a:pt x="817" y="0"/>
                      <a:pt x="1052" y="236"/>
                      <a:pt x="1052" y="526"/>
                    </a:cubicBezTo>
                    <a:cubicBezTo>
                      <a:pt x="1052" y="526"/>
                      <a:pt x="1052" y="526"/>
                      <a:pt x="1052" y="526"/>
                    </a:cubicBezTo>
                    <a:cubicBezTo>
                      <a:pt x="1052" y="817"/>
                      <a:pt x="817" y="1052"/>
                      <a:pt x="526" y="1052"/>
                    </a:cubicBezTo>
                    <a:cubicBezTo>
                      <a:pt x="526" y="1052"/>
                      <a:pt x="526" y="1052"/>
                      <a:pt x="526" y="1052"/>
                    </a:cubicBezTo>
                    <a:cubicBezTo>
                      <a:pt x="236" y="1052"/>
                      <a:pt x="0" y="817"/>
                      <a:pt x="0" y="52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Freeform 95">
                <a:extLst>
                  <a:ext uri="{FF2B5EF4-FFF2-40B4-BE49-F238E27FC236}">
                    <a16:creationId xmlns:a16="http://schemas.microsoft.com/office/drawing/2014/main" id="{0D4CC24D-BB82-4366-8ED8-9E315E5D23C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059345" y="3876005"/>
                <a:ext cx="120251" cy="224731"/>
              </a:xfrm>
              <a:custGeom>
                <a:avLst/>
                <a:gdLst>
                  <a:gd name="T0" fmla="*/ 66 w 976"/>
                  <a:gd name="T1" fmla="*/ 1824 h 1824"/>
                  <a:gd name="T2" fmla="*/ 0 w 976"/>
                  <a:gd name="T3" fmla="*/ 1758 h 1824"/>
                  <a:gd name="T4" fmla="*/ 843 w 976"/>
                  <a:gd name="T5" fmla="*/ 912 h 1824"/>
                  <a:gd name="T6" fmla="*/ 0 w 976"/>
                  <a:gd name="T7" fmla="*/ 66 h 1824"/>
                  <a:gd name="T8" fmla="*/ 66 w 976"/>
                  <a:gd name="T9" fmla="*/ 0 h 1824"/>
                  <a:gd name="T10" fmla="*/ 976 w 976"/>
                  <a:gd name="T11" fmla="*/ 912 h 1824"/>
                  <a:gd name="T12" fmla="*/ 66 w 976"/>
                  <a:gd name="T13" fmla="*/ 1824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6" h="1824">
                    <a:moveTo>
                      <a:pt x="66" y="1824"/>
                    </a:moveTo>
                    <a:lnTo>
                      <a:pt x="0" y="1758"/>
                    </a:lnTo>
                    <a:lnTo>
                      <a:pt x="843" y="912"/>
                    </a:lnTo>
                    <a:lnTo>
                      <a:pt x="0" y="66"/>
                    </a:lnTo>
                    <a:lnTo>
                      <a:pt x="66" y="0"/>
                    </a:lnTo>
                    <a:lnTo>
                      <a:pt x="976" y="912"/>
                    </a:lnTo>
                    <a:lnTo>
                      <a:pt x="66" y="18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15" name="btfpColumnHeaderBox838172">
            <a:extLst>
              <a:ext uri="{FF2B5EF4-FFF2-40B4-BE49-F238E27FC236}">
                <a16:creationId xmlns:a16="http://schemas.microsoft.com/office/drawing/2014/main" id="{B63F2B13-8BD2-4D6B-839B-D040944976EA}"/>
              </a:ext>
            </a:extLst>
          </p:cNvPr>
          <p:cNvGrpSpPr/>
          <p:nvPr userDrawn="1">
            <p:custDataLst>
              <p:tags r:id="rId3"/>
            </p:custDataLst>
          </p:nvPr>
        </p:nvGrpSpPr>
        <p:grpSpPr>
          <a:xfrm>
            <a:off x="533107" y="1679889"/>
            <a:ext cx="5047075" cy="324868"/>
            <a:chOff x="330200" y="1183972"/>
            <a:chExt cx="5495529" cy="324868"/>
          </a:xfrm>
        </p:grpSpPr>
        <p:sp>
          <p:nvSpPr>
            <p:cNvPr id="16" name="btfpColumnHeaderBoxText838172">
              <a:extLst>
                <a:ext uri="{FF2B5EF4-FFF2-40B4-BE49-F238E27FC236}">
                  <a16:creationId xmlns:a16="http://schemas.microsoft.com/office/drawing/2014/main" id="{36CD89E6-ACE0-44B6-9CDE-5A9E7F18137F}"/>
                </a:ext>
              </a:extLst>
            </p:cNvPr>
            <p:cNvSpPr txBox="1"/>
            <p:nvPr>
              <p:custDataLst>
                <p:tags r:id="rId7"/>
              </p:custDataLst>
            </p:nvPr>
          </p:nvSpPr>
          <p:spPr bwMode="gray">
            <a:xfrm>
              <a:off x="330200" y="1183972"/>
              <a:ext cx="5495529" cy="318997"/>
            </a:xfrm>
            <a:prstGeom prst="rect">
              <a:avLst/>
            </a:prstGeom>
            <a:noFill/>
          </p:spPr>
          <p:txBody>
            <a:bodyPr vert="horz" wrap="square" lIns="36036" tIns="36036" rIns="36036" bIns="36036" rtlCol="0" anchor="b">
              <a:sp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en-GB" sz="1600">
                  <a:solidFill>
                    <a:schemeClr val="tx2"/>
                  </a:solidFill>
                  <a:latin typeface="Trebuchet MS" panose="020B0603020202020204" pitchFamily="34" charset="0"/>
                  <a:cs typeface="Arial" panose="020B0604020202020204" pitchFamily="34" charset="0"/>
                </a:rPr>
                <a:t>Context</a:t>
              </a:r>
            </a:p>
          </p:txBody>
        </p:sp>
        <p:cxnSp>
          <p:nvCxnSpPr>
            <p:cNvPr id="17" name="btfpColumnHeaderBoxLine838172">
              <a:extLst>
                <a:ext uri="{FF2B5EF4-FFF2-40B4-BE49-F238E27FC236}">
                  <a16:creationId xmlns:a16="http://schemas.microsoft.com/office/drawing/2014/main" id="{374DF6A5-15C7-480F-BC15-99BF5C7B68A9}"/>
                </a:ext>
              </a:extLst>
            </p:cNvPr>
            <p:cNvCxnSpPr/>
            <p:nvPr>
              <p:custDataLst>
                <p:tags r:id="rId8"/>
              </p:custDataLst>
            </p:nvPr>
          </p:nvCxnSpPr>
          <p:spPr bwMode="gray">
            <a:xfrm>
              <a:off x="330200" y="1508840"/>
              <a:ext cx="5495529" cy="0"/>
            </a:xfrm>
            <a:prstGeom prst="line">
              <a:avLst/>
            </a:prstGeom>
            <a:ln w="9525" cap="flat">
              <a:solidFill>
                <a:schemeClr val="tx2"/>
              </a:solidFill>
              <a:miter lim="800000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btfpColumnHeaderBox838172">
            <a:extLst>
              <a:ext uri="{FF2B5EF4-FFF2-40B4-BE49-F238E27FC236}">
                <a16:creationId xmlns:a16="http://schemas.microsoft.com/office/drawing/2014/main" id="{B9A1A6AB-6E3E-4448-8160-93E8950ECDB1}"/>
              </a:ext>
            </a:extLst>
          </p:cNvPr>
          <p:cNvGrpSpPr/>
          <p:nvPr userDrawn="1">
            <p:custDataLst>
              <p:tags r:id="rId4"/>
            </p:custDataLst>
          </p:nvPr>
        </p:nvGrpSpPr>
        <p:grpSpPr>
          <a:xfrm>
            <a:off x="6467595" y="1679889"/>
            <a:ext cx="5047075" cy="324868"/>
            <a:chOff x="330200" y="1183972"/>
            <a:chExt cx="5495529" cy="324868"/>
          </a:xfrm>
        </p:grpSpPr>
        <p:sp>
          <p:nvSpPr>
            <p:cNvPr id="19" name="btfpColumnHeaderBoxText838172">
              <a:extLst>
                <a:ext uri="{FF2B5EF4-FFF2-40B4-BE49-F238E27FC236}">
                  <a16:creationId xmlns:a16="http://schemas.microsoft.com/office/drawing/2014/main" id="{44694272-F8A3-4BC9-8B81-BD269B2E1038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 bwMode="gray">
            <a:xfrm>
              <a:off x="330200" y="1183972"/>
              <a:ext cx="5495529" cy="318997"/>
            </a:xfrm>
            <a:prstGeom prst="rect">
              <a:avLst/>
            </a:prstGeom>
            <a:noFill/>
          </p:spPr>
          <p:txBody>
            <a:bodyPr vert="horz" wrap="square" lIns="36036" tIns="36036" rIns="36036" bIns="36036" rtlCol="0" anchor="b">
              <a:sp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en-GB" sz="1600">
                  <a:solidFill>
                    <a:schemeClr val="tx2"/>
                  </a:solidFill>
                  <a:latin typeface="Trebuchet MS" panose="020B0603020202020204" pitchFamily="34" charset="0"/>
                  <a:cs typeface="Arial" panose="020B0604020202020204" pitchFamily="34" charset="0"/>
                </a:rPr>
                <a:t>Objectives</a:t>
              </a:r>
            </a:p>
          </p:txBody>
        </p:sp>
        <p:cxnSp>
          <p:nvCxnSpPr>
            <p:cNvPr id="20" name="btfpColumnHeaderBoxLine838172">
              <a:extLst>
                <a:ext uri="{FF2B5EF4-FFF2-40B4-BE49-F238E27FC236}">
                  <a16:creationId xmlns:a16="http://schemas.microsoft.com/office/drawing/2014/main" id="{EEABF08D-4BB5-4DFA-8F36-AF8D5D7A7930}"/>
                </a:ext>
              </a:extLst>
            </p:cNvPr>
            <p:cNvCxnSpPr/>
            <p:nvPr>
              <p:custDataLst>
                <p:tags r:id="rId6"/>
              </p:custDataLst>
            </p:nvPr>
          </p:nvCxnSpPr>
          <p:spPr bwMode="gray">
            <a:xfrm>
              <a:off x="330200" y="1508840"/>
              <a:ext cx="5495529" cy="0"/>
            </a:xfrm>
            <a:prstGeom prst="line">
              <a:avLst/>
            </a:prstGeom>
            <a:ln w="9525" cap="flat">
              <a:solidFill>
                <a:schemeClr val="tx2"/>
              </a:solidFill>
              <a:miter lim="800000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B1B1F5C-18F9-41AE-997E-B45735DBE290}"/>
              </a:ext>
            </a:extLst>
          </p:cNvPr>
          <p:cNvSpPr txBox="1"/>
          <p:nvPr userDrawn="1"/>
        </p:nvSpPr>
        <p:spPr bwMode="auto">
          <a:xfrm>
            <a:off x="6467595" y="2308061"/>
            <a:ext cx="5117844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GB" sz="1300" b="1" kern="0">
                <a:latin typeface="Trebuchet MS" panose="020B0603020202020204" pitchFamily="34" charset="0"/>
                <a:cs typeface="Arial" panose="020B0604020202020204" pitchFamily="34" charset="0"/>
              </a:rPr>
              <a:t>[Main point –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300" ker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570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29">
          <p15:clr>
            <a:srgbClr val="F26B43"/>
          </p15:clr>
        </p15:guide>
        <p15:guide id="2" pos="57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(one third; two third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3BBD65-C672-4182-8024-85DF40234A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369AF-0EB7-4BAF-8B64-14FFB1E0C7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CB3084-7196-4F5F-A466-0C8FD67A87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493" y="303439"/>
            <a:ext cx="11162649" cy="656173"/>
          </a:xfrm>
        </p:spPr>
        <p:txBody>
          <a:bodyPr lIns="36000" rIns="36000" bIns="0"/>
          <a:lstStyle>
            <a:lvl1pPr>
              <a:defRPr lang="en-GB" sz="2400" b="0" dirty="0">
                <a:solidFill>
                  <a:schemeClr val="tx2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here to edit title</a:t>
            </a:r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D2D07A-64B3-42D0-B786-9D27DB38EF20}"/>
              </a:ext>
            </a:extLst>
          </p:cNvPr>
          <p:cNvGrpSpPr/>
          <p:nvPr userDrawn="1"/>
        </p:nvGrpSpPr>
        <p:grpSpPr>
          <a:xfrm>
            <a:off x="4689421" y="2308061"/>
            <a:ext cx="300868" cy="3672000"/>
            <a:chOff x="5278183" y="2092537"/>
            <a:chExt cx="306171" cy="37944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B44897D-6CB3-4C32-9128-61216C930755}"/>
                </a:ext>
              </a:extLst>
            </p:cNvPr>
            <p:cNvCxnSpPr/>
            <p:nvPr/>
          </p:nvCxnSpPr>
          <p:spPr>
            <a:xfrm>
              <a:off x="5419192" y="2092537"/>
              <a:ext cx="0" cy="3794400"/>
            </a:xfrm>
            <a:prstGeom prst="line">
              <a:avLst/>
            </a:prstGeom>
            <a:ln w="9525" cap="rnd">
              <a:solidFill>
                <a:schemeClr val="tx1">
                  <a:lumMod val="60000"/>
                  <a:lumOff val="4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881C2A8-167D-41E1-A54B-58F6E435FA6B}"/>
                </a:ext>
              </a:extLst>
            </p:cNvPr>
            <p:cNvGrpSpPr/>
            <p:nvPr/>
          </p:nvGrpSpPr>
          <p:grpSpPr>
            <a:xfrm>
              <a:off x="5278183" y="3812434"/>
              <a:ext cx="306171" cy="306910"/>
              <a:chOff x="5942914" y="3833745"/>
              <a:chExt cx="306171" cy="306910"/>
            </a:xfrm>
          </p:grpSpPr>
          <p:sp>
            <p:nvSpPr>
              <p:cNvPr id="8" name="Freeform 94">
                <a:extLst>
                  <a:ext uri="{FF2B5EF4-FFF2-40B4-BE49-F238E27FC236}">
                    <a16:creationId xmlns:a16="http://schemas.microsoft.com/office/drawing/2014/main" id="{56C215F6-C447-4AEF-8BC7-8E8228B00BA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942914" y="3833745"/>
                <a:ext cx="306171" cy="306910"/>
              </a:xfrm>
              <a:custGeom>
                <a:avLst/>
                <a:gdLst>
                  <a:gd name="T0" fmla="*/ 0 w 1052"/>
                  <a:gd name="T1" fmla="*/ 526 h 1052"/>
                  <a:gd name="T2" fmla="*/ 0 w 1052"/>
                  <a:gd name="T3" fmla="*/ 526 h 1052"/>
                  <a:gd name="T4" fmla="*/ 526 w 1052"/>
                  <a:gd name="T5" fmla="*/ 0 h 1052"/>
                  <a:gd name="T6" fmla="*/ 1052 w 1052"/>
                  <a:gd name="T7" fmla="*/ 526 h 1052"/>
                  <a:gd name="T8" fmla="*/ 1052 w 1052"/>
                  <a:gd name="T9" fmla="*/ 526 h 1052"/>
                  <a:gd name="T10" fmla="*/ 526 w 1052"/>
                  <a:gd name="T11" fmla="*/ 1052 h 1052"/>
                  <a:gd name="T12" fmla="*/ 526 w 1052"/>
                  <a:gd name="T13" fmla="*/ 1052 h 1052"/>
                  <a:gd name="T14" fmla="*/ 0 w 1052"/>
                  <a:gd name="T15" fmla="*/ 526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2" h="1052">
                    <a:moveTo>
                      <a:pt x="0" y="526"/>
                    </a:moveTo>
                    <a:cubicBezTo>
                      <a:pt x="0" y="526"/>
                      <a:pt x="0" y="526"/>
                      <a:pt x="0" y="526"/>
                    </a:cubicBezTo>
                    <a:cubicBezTo>
                      <a:pt x="0" y="236"/>
                      <a:pt x="236" y="0"/>
                      <a:pt x="526" y="0"/>
                    </a:cubicBezTo>
                    <a:cubicBezTo>
                      <a:pt x="817" y="0"/>
                      <a:pt x="1052" y="236"/>
                      <a:pt x="1052" y="526"/>
                    </a:cubicBezTo>
                    <a:cubicBezTo>
                      <a:pt x="1052" y="526"/>
                      <a:pt x="1052" y="526"/>
                      <a:pt x="1052" y="526"/>
                    </a:cubicBezTo>
                    <a:cubicBezTo>
                      <a:pt x="1052" y="817"/>
                      <a:pt x="817" y="1052"/>
                      <a:pt x="526" y="1052"/>
                    </a:cubicBezTo>
                    <a:cubicBezTo>
                      <a:pt x="526" y="1052"/>
                      <a:pt x="526" y="1052"/>
                      <a:pt x="526" y="1052"/>
                    </a:cubicBezTo>
                    <a:cubicBezTo>
                      <a:pt x="236" y="1052"/>
                      <a:pt x="0" y="817"/>
                      <a:pt x="0" y="526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solidFill>
                  <a:schemeClr val="tx2"/>
                </a:solidFill>
              </a:ln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95">
                <a:extLst>
                  <a:ext uri="{FF2B5EF4-FFF2-40B4-BE49-F238E27FC236}">
                    <a16:creationId xmlns:a16="http://schemas.microsoft.com/office/drawing/2014/main" id="{55014E1D-DEE5-44F4-9732-0BA9D73D8D3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059345" y="3876005"/>
                <a:ext cx="120251" cy="224731"/>
              </a:xfrm>
              <a:custGeom>
                <a:avLst/>
                <a:gdLst>
                  <a:gd name="T0" fmla="*/ 66 w 976"/>
                  <a:gd name="T1" fmla="*/ 1824 h 1824"/>
                  <a:gd name="T2" fmla="*/ 0 w 976"/>
                  <a:gd name="T3" fmla="*/ 1758 h 1824"/>
                  <a:gd name="T4" fmla="*/ 843 w 976"/>
                  <a:gd name="T5" fmla="*/ 912 h 1824"/>
                  <a:gd name="T6" fmla="*/ 0 w 976"/>
                  <a:gd name="T7" fmla="*/ 66 h 1824"/>
                  <a:gd name="T8" fmla="*/ 66 w 976"/>
                  <a:gd name="T9" fmla="*/ 0 h 1824"/>
                  <a:gd name="T10" fmla="*/ 976 w 976"/>
                  <a:gd name="T11" fmla="*/ 912 h 1824"/>
                  <a:gd name="T12" fmla="*/ 66 w 976"/>
                  <a:gd name="T13" fmla="*/ 1824 h 1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76" h="1824">
                    <a:moveTo>
                      <a:pt x="66" y="1824"/>
                    </a:moveTo>
                    <a:lnTo>
                      <a:pt x="0" y="1758"/>
                    </a:lnTo>
                    <a:lnTo>
                      <a:pt x="843" y="912"/>
                    </a:lnTo>
                    <a:lnTo>
                      <a:pt x="0" y="66"/>
                    </a:lnTo>
                    <a:lnTo>
                      <a:pt x="66" y="0"/>
                    </a:lnTo>
                    <a:lnTo>
                      <a:pt x="976" y="912"/>
                    </a:lnTo>
                    <a:lnTo>
                      <a:pt x="66" y="18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8641" tIns="44321" rIns="88641" bIns="44321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btfpColumnHeaderBox838172">
            <a:extLst>
              <a:ext uri="{FF2B5EF4-FFF2-40B4-BE49-F238E27FC236}">
                <a16:creationId xmlns:a16="http://schemas.microsoft.com/office/drawing/2014/main" id="{AD193610-A0EE-43A2-B274-53889EEE9A2D}"/>
              </a:ext>
            </a:extLst>
          </p:cNvPr>
          <p:cNvGrpSpPr/>
          <p:nvPr userDrawn="1">
            <p:custDataLst>
              <p:tags r:id="rId1"/>
            </p:custDataLst>
          </p:nvPr>
        </p:nvGrpSpPr>
        <p:grpSpPr>
          <a:xfrm>
            <a:off x="533107" y="1679889"/>
            <a:ext cx="3937293" cy="324868"/>
            <a:chOff x="330200" y="1183972"/>
            <a:chExt cx="5495529" cy="324868"/>
          </a:xfrm>
        </p:grpSpPr>
        <p:sp>
          <p:nvSpPr>
            <p:cNvPr id="11" name="btfpColumnHeaderBoxText838172">
              <a:extLst>
                <a:ext uri="{FF2B5EF4-FFF2-40B4-BE49-F238E27FC236}">
                  <a16:creationId xmlns:a16="http://schemas.microsoft.com/office/drawing/2014/main" id="{E1C98E7E-5DCA-4FCB-B495-07F42FF9F13D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 bwMode="gray">
            <a:xfrm>
              <a:off x="330200" y="1183972"/>
              <a:ext cx="5495529" cy="318997"/>
            </a:xfrm>
            <a:prstGeom prst="rect">
              <a:avLst/>
            </a:prstGeom>
            <a:noFill/>
          </p:spPr>
          <p:txBody>
            <a:bodyPr vert="horz" wrap="square" lIns="36036" tIns="36036" rIns="36036" bIns="36036" rtlCol="0" anchor="b">
              <a:sp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en-GB" sz="1600">
                  <a:solidFill>
                    <a:schemeClr val="tx2"/>
                  </a:solidFill>
                  <a:latin typeface="Trebuchet MS" panose="020B0603020202020204" pitchFamily="34" charset="0"/>
                </a:rPr>
                <a:t>Supporting point</a:t>
              </a:r>
            </a:p>
          </p:txBody>
        </p:sp>
        <p:cxnSp>
          <p:nvCxnSpPr>
            <p:cNvPr id="12" name="btfpColumnHeaderBoxLine838172">
              <a:extLst>
                <a:ext uri="{FF2B5EF4-FFF2-40B4-BE49-F238E27FC236}">
                  <a16:creationId xmlns:a16="http://schemas.microsoft.com/office/drawing/2014/main" id="{1A0496AD-C87B-4376-A218-D7679D4BA173}"/>
                </a:ext>
              </a:extLst>
            </p:cNvPr>
            <p:cNvCxnSpPr/>
            <p:nvPr>
              <p:custDataLst>
                <p:tags r:id="rId6"/>
              </p:custDataLst>
            </p:nvPr>
          </p:nvCxnSpPr>
          <p:spPr bwMode="gray">
            <a:xfrm>
              <a:off x="330200" y="1508840"/>
              <a:ext cx="5495529" cy="0"/>
            </a:xfrm>
            <a:prstGeom prst="line">
              <a:avLst/>
            </a:prstGeom>
            <a:ln w="9525" cap="flat">
              <a:solidFill>
                <a:schemeClr val="tx2"/>
              </a:solidFill>
              <a:miter lim="800000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btfpColumnHeaderBox838172">
            <a:extLst>
              <a:ext uri="{FF2B5EF4-FFF2-40B4-BE49-F238E27FC236}">
                <a16:creationId xmlns:a16="http://schemas.microsoft.com/office/drawing/2014/main" id="{91B13B3F-DB80-4D66-B059-F11936C111EA}"/>
              </a:ext>
            </a:extLst>
          </p:cNvPr>
          <p:cNvGrpSpPr/>
          <p:nvPr userDrawn="1">
            <p:custDataLst>
              <p:tags r:id="rId2"/>
            </p:custDataLst>
          </p:nvPr>
        </p:nvGrpSpPr>
        <p:grpSpPr>
          <a:xfrm>
            <a:off x="5310909" y="1679889"/>
            <a:ext cx="6203761" cy="324868"/>
            <a:chOff x="330200" y="1183972"/>
            <a:chExt cx="5495529" cy="324868"/>
          </a:xfrm>
        </p:grpSpPr>
        <p:sp>
          <p:nvSpPr>
            <p:cNvPr id="14" name="btfpColumnHeaderBoxText838172">
              <a:extLst>
                <a:ext uri="{FF2B5EF4-FFF2-40B4-BE49-F238E27FC236}">
                  <a16:creationId xmlns:a16="http://schemas.microsoft.com/office/drawing/2014/main" id="{A6741DF2-B1C2-4760-8D3F-B1F96ADA8F5A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 bwMode="gray">
            <a:xfrm>
              <a:off x="330200" y="1183972"/>
              <a:ext cx="5495529" cy="318997"/>
            </a:xfrm>
            <a:prstGeom prst="rect">
              <a:avLst/>
            </a:prstGeom>
            <a:noFill/>
          </p:spPr>
          <p:txBody>
            <a:bodyPr vert="horz" wrap="square" lIns="36036" tIns="36036" rIns="36036" bIns="36036" rtlCol="0" anchor="b">
              <a:sp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en-GB" sz="1600">
                  <a:solidFill>
                    <a:schemeClr val="tx2"/>
                  </a:solidFill>
                  <a:latin typeface="Trebuchet MS" panose="020B0603020202020204" pitchFamily="34" charset="0"/>
                </a:rPr>
                <a:t>Supporting point</a:t>
              </a:r>
            </a:p>
          </p:txBody>
        </p:sp>
        <p:cxnSp>
          <p:nvCxnSpPr>
            <p:cNvPr id="15" name="btfpColumnHeaderBoxLine838172">
              <a:extLst>
                <a:ext uri="{FF2B5EF4-FFF2-40B4-BE49-F238E27FC236}">
                  <a16:creationId xmlns:a16="http://schemas.microsoft.com/office/drawing/2014/main" id="{18DCF701-695B-472D-996B-10B67424D3B4}"/>
                </a:ext>
              </a:extLst>
            </p:cNvPr>
            <p:cNvCxnSpPr/>
            <p:nvPr>
              <p:custDataLst>
                <p:tags r:id="rId4"/>
              </p:custDataLst>
            </p:nvPr>
          </p:nvCxnSpPr>
          <p:spPr bwMode="gray">
            <a:xfrm>
              <a:off x="330200" y="1508840"/>
              <a:ext cx="5495529" cy="0"/>
            </a:xfrm>
            <a:prstGeom prst="line">
              <a:avLst/>
            </a:prstGeom>
            <a:ln w="9525" cap="flat">
              <a:solidFill>
                <a:schemeClr val="tx2"/>
              </a:solidFill>
              <a:miter lim="800000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0E0310E-87D8-4031-93F9-5DB558628F9F}"/>
              </a:ext>
            </a:extLst>
          </p:cNvPr>
          <p:cNvSpPr txBox="1"/>
          <p:nvPr userDrawn="1"/>
        </p:nvSpPr>
        <p:spPr bwMode="auto">
          <a:xfrm>
            <a:off x="522493" y="2308061"/>
            <a:ext cx="3947901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GB" sz="1300" b="1" kern="0">
                <a:latin typeface="Trebuchet MS" panose="020B0603020202020204" pitchFamily="34" charset="0"/>
                <a:cs typeface="Arial" panose="020B0604020202020204" pitchFamily="34" charset="0"/>
              </a:rPr>
              <a:t>[Main point –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541338" lvl="1" indent="-187325">
              <a:spcAft>
                <a:spcPts val="1200"/>
              </a:spcAft>
              <a:buClr>
                <a:schemeClr val="tx2"/>
              </a:buClr>
              <a:buFont typeface="Trebuchet MS" panose="020B0603020202020204" pitchFamily="34" charset="0"/>
              <a:buChar char="‐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[Sub-bullet if needed]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300" ker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72A476-510D-4F45-9B68-0D6FB06CCE66}"/>
              </a:ext>
            </a:extLst>
          </p:cNvPr>
          <p:cNvSpPr txBox="1"/>
          <p:nvPr userDrawn="1"/>
        </p:nvSpPr>
        <p:spPr bwMode="auto">
          <a:xfrm>
            <a:off x="5310909" y="2308061"/>
            <a:ext cx="626574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GB" sz="1300" b="1" kern="0">
                <a:latin typeface="Trebuchet MS" panose="020B0603020202020204" pitchFamily="34" charset="0"/>
                <a:cs typeface="Arial" panose="020B0604020202020204" pitchFamily="34" charset="0"/>
              </a:rPr>
              <a:t>[Main point –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541338" lvl="1" indent="-187325">
              <a:spcAft>
                <a:spcPts val="1200"/>
              </a:spcAft>
              <a:buClr>
                <a:schemeClr val="tx2"/>
              </a:buClr>
              <a:buFont typeface="Trebuchet MS" panose="020B0603020202020204" pitchFamily="34" charset="0"/>
              <a:buChar char="‐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[Sub-bullet if needed]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300" ker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95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DEF996-FB71-410D-A4BA-D894CEE480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369AF-0EB7-4BAF-8B64-14FFB1E0C7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B58780-B96B-48B8-96C5-CE9C7ECB2E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2493" y="303439"/>
            <a:ext cx="11162649" cy="656173"/>
          </a:xfrm>
        </p:spPr>
        <p:txBody>
          <a:bodyPr lIns="36000" rIns="36000" bIns="0"/>
          <a:lstStyle>
            <a:lvl1pPr>
              <a:defRPr lang="en-GB" sz="2400" b="0" dirty="0">
                <a:solidFill>
                  <a:schemeClr val="tx2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here to edit title</a:t>
            </a:r>
            <a:endParaRPr lang="en-GB"/>
          </a:p>
        </p:txBody>
      </p:sp>
      <p:grpSp>
        <p:nvGrpSpPr>
          <p:cNvPr id="5" name="btfpColumnHeaderBox838172">
            <a:extLst>
              <a:ext uri="{FF2B5EF4-FFF2-40B4-BE49-F238E27FC236}">
                <a16:creationId xmlns:a16="http://schemas.microsoft.com/office/drawing/2014/main" id="{0448A48E-C7DB-41A4-BB41-BA227D226E31}"/>
              </a:ext>
            </a:extLst>
          </p:cNvPr>
          <p:cNvGrpSpPr/>
          <p:nvPr userDrawn="1">
            <p:custDataLst>
              <p:tags r:id="rId1"/>
            </p:custDataLst>
          </p:nvPr>
        </p:nvGrpSpPr>
        <p:grpSpPr>
          <a:xfrm>
            <a:off x="533108" y="1679889"/>
            <a:ext cx="3226092" cy="324868"/>
            <a:chOff x="330200" y="1183972"/>
            <a:chExt cx="5495529" cy="324868"/>
          </a:xfrm>
        </p:grpSpPr>
        <p:sp>
          <p:nvSpPr>
            <p:cNvPr id="6" name="btfpColumnHeaderBoxText838172">
              <a:extLst>
                <a:ext uri="{FF2B5EF4-FFF2-40B4-BE49-F238E27FC236}">
                  <a16:creationId xmlns:a16="http://schemas.microsoft.com/office/drawing/2014/main" id="{835B26FC-C41B-479F-BC1F-FC8E4252B052}"/>
                </a:ext>
              </a:extLst>
            </p:cNvPr>
            <p:cNvSpPr txBox="1"/>
            <p:nvPr>
              <p:custDataLst>
                <p:tags r:id="rId8"/>
              </p:custDataLst>
            </p:nvPr>
          </p:nvSpPr>
          <p:spPr bwMode="gray">
            <a:xfrm>
              <a:off x="330200" y="1183972"/>
              <a:ext cx="5495529" cy="318997"/>
            </a:xfrm>
            <a:prstGeom prst="rect">
              <a:avLst/>
            </a:prstGeom>
            <a:noFill/>
          </p:spPr>
          <p:txBody>
            <a:bodyPr vert="horz" wrap="square" lIns="36036" tIns="36036" rIns="36036" bIns="36036" rtlCol="0" anchor="b">
              <a:sp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en-GB" sz="1600">
                  <a:solidFill>
                    <a:schemeClr val="tx2"/>
                  </a:solidFill>
                  <a:latin typeface="Trebuchet MS" panose="020B0603020202020204" pitchFamily="34" charset="0"/>
                </a:rPr>
                <a:t>Supporting point</a:t>
              </a:r>
            </a:p>
          </p:txBody>
        </p:sp>
        <p:cxnSp>
          <p:nvCxnSpPr>
            <p:cNvPr id="7" name="btfpColumnHeaderBoxLine838172">
              <a:extLst>
                <a:ext uri="{FF2B5EF4-FFF2-40B4-BE49-F238E27FC236}">
                  <a16:creationId xmlns:a16="http://schemas.microsoft.com/office/drawing/2014/main" id="{348D7A54-F74C-4A66-91C4-1081468EFE55}"/>
                </a:ext>
              </a:extLst>
            </p:cNvPr>
            <p:cNvCxnSpPr/>
            <p:nvPr>
              <p:custDataLst>
                <p:tags r:id="rId9"/>
              </p:custDataLst>
            </p:nvPr>
          </p:nvCxnSpPr>
          <p:spPr bwMode="gray">
            <a:xfrm>
              <a:off x="330200" y="1508840"/>
              <a:ext cx="5495529" cy="0"/>
            </a:xfrm>
            <a:prstGeom prst="line">
              <a:avLst/>
            </a:prstGeom>
            <a:ln w="9525" cap="flat">
              <a:solidFill>
                <a:schemeClr val="tx2"/>
              </a:solidFill>
              <a:miter lim="800000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btfpColumnHeaderBox838172">
            <a:extLst>
              <a:ext uri="{FF2B5EF4-FFF2-40B4-BE49-F238E27FC236}">
                <a16:creationId xmlns:a16="http://schemas.microsoft.com/office/drawing/2014/main" id="{0E489D54-5432-489A-A74E-9C690CD9C343}"/>
              </a:ext>
            </a:extLst>
          </p:cNvPr>
          <p:cNvGrpSpPr/>
          <p:nvPr userDrawn="1">
            <p:custDataLst>
              <p:tags r:id="rId2"/>
            </p:custDataLst>
          </p:nvPr>
        </p:nvGrpSpPr>
        <p:grpSpPr>
          <a:xfrm>
            <a:off x="4415630" y="1679889"/>
            <a:ext cx="3226092" cy="324868"/>
            <a:chOff x="330200" y="1183972"/>
            <a:chExt cx="5495529" cy="324868"/>
          </a:xfrm>
        </p:grpSpPr>
        <p:sp>
          <p:nvSpPr>
            <p:cNvPr id="9" name="btfpColumnHeaderBoxText838172">
              <a:extLst>
                <a:ext uri="{FF2B5EF4-FFF2-40B4-BE49-F238E27FC236}">
                  <a16:creationId xmlns:a16="http://schemas.microsoft.com/office/drawing/2014/main" id="{AA2AB9D2-0B34-48C1-9BC7-07F013B34792}"/>
                </a:ext>
              </a:extLst>
            </p:cNvPr>
            <p:cNvSpPr txBox="1"/>
            <p:nvPr>
              <p:custDataLst>
                <p:tags r:id="rId6"/>
              </p:custDataLst>
            </p:nvPr>
          </p:nvSpPr>
          <p:spPr bwMode="gray">
            <a:xfrm>
              <a:off x="330200" y="1183972"/>
              <a:ext cx="5495529" cy="318997"/>
            </a:xfrm>
            <a:prstGeom prst="rect">
              <a:avLst/>
            </a:prstGeom>
            <a:noFill/>
          </p:spPr>
          <p:txBody>
            <a:bodyPr vert="horz" wrap="square" lIns="36036" tIns="36036" rIns="36036" bIns="36036" rtlCol="0" anchor="b">
              <a:sp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en-GB" sz="1600">
                  <a:solidFill>
                    <a:schemeClr val="tx2"/>
                  </a:solidFill>
                  <a:latin typeface="Trebuchet MS" panose="020B0603020202020204" pitchFamily="34" charset="0"/>
                </a:rPr>
                <a:t>Supporting point</a:t>
              </a:r>
            </a:p>
          </p:txBody>
        </p:sp>
        <p:cxnSp>
          <p:nvCxnSpPr>
            <p:cNvPr id="10" name="btfpColumnHeaderBoxLine838172">
              <a:extLst>
                <a:ext uri="{FF2B5EF4-FFF2-40B4-BE49-F238E27FC236}">
                  <a16:creationId xmlns:a16="http://schemas.microsoft.com/office/drawing/2014/main" id="{D15661EA-808D-4B66-908D-236278E538BA}"/>
                </a:ext>
              </a:extLst>
            </p:cNvPr>
            <p:cNvCxnSpPr/>
            <p:nvPr>
              <p:custDataLst>
                <p:tags r:id="rId7"/>
              </p:custDataLst>
            </p:nvPr>
          </p:nvCxnSpPr>
          <p:spPr bwMode="gray">
            <a:xfrm>
              <a:off x="330200" y="1508840"/>
              <a:ext cx="5495529" cy="0"/>
            </a:xfrm>
            <a:prstGeom prst="line">
              <a:avLst/>
            </a:prstGeom>
            <a:ln w="9525" cap="flat">
              <a:solidFill>
                <a:schemeClr val="tx2"/>
              </a:solidFill>
              <a:miter lim="800000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btfpColumnHeaderBox838172">
            <a:extLst>
              <a:ext uri="{FF2B5EF4-FFF2-40B4-BE49-F238E27FC236}">
                <a16:creationId xmlns:a16="http://schemas.microsoft.com/office/drawing/2014/main" id="{18473FE2-0161-4D54-A970-5C79A5EFDF5C}"/>
              </a:ext>
            </a:extLst>
          </p:cNvPr>
          <p:cNvGrpSpPr/>
          <p:nvPr userDrawn="1">
            <p:custDataLst>
              <p:tags r:id="rId3"/>
            </p:custDataLst>
          </p:nvPr>
        </p:nvGrpSpPr>
        <p:grpSpPr>
          <a:xfrm>
            <a:off x="8288578" y="1679889"/>
            <a:ext cx="3226092" cy="324868"/>
            <a:chOff x="330200" y="1183972"/>
            <a:chExt cx="5495529" cy="324868"/>
          </a:xfrm>
        </p:grpSpPr>
        <p:sp>
          <p:nvSpPr>
            <p:cNvPr id="12" name="btfpColumnHeaderBoxText838172">
              <a:extLst>
                <a:ext uri="{FF2B5EF4-FFF2-40B4-BE49-F238E27FC236}">
                  <a16:creationId xmlns:a16="http://schemas.microsoft.com/office/drawing/2014/main" id="{E8E2F356-535C-4D23-8744-C027E5AF693A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 bwMode="gray">
            <a:xfrm>
              <a:off x="330200" y="1183972"/>
              <a:ext cx="5495529" cy="318997"/>
            </a:xfrm>
            <a:prstGeom prst="rect">
              <a:avLst/>
            </a:prstGeom>
            <a:noFill/>
          </p:spPr>
          <p:txBody>
            <a:bodyPr vert="horz" wrap="square" lIns="36036" tIns="36036" rIns="36036" bIns="36036" rtlCol="0" anchor="b">
              <a:spAutoFit/>
            </a:bodyPr>
            <a:lstStyle/>
            <a:p>
              <a:pPr marL="0" indent="0">
                <a:spcBef>
                  <a:spcPct val="0"/>
                </a:spcBef>
                <a:buNone/>
              </a:pPr>
              <a:r>
                <a:rPr lang="en-GB" sz="1600">
                  <a:solidFill>
                    <a:schemeClr val="tx2"/>
                  </a:solidFill>
                  <a:latin typeface="Trebuchet MS" panose="020B0603020202020204" pitchFamily="34" charset="0"/>
                </a:rPr>
                <a:t>Supporting point</a:t>
              </a:r>
            </a:p>
          </p:txBody>
        </p:sp>
        <p:cxnSp>
          <p:nvCxnSpPr>
            <p:cNvPr id="13" name="btfpColumnHeaderBoxLine838172">
              <a:extLst>
                <a:ext uri="{FF2B5EF4-FFF2-40B4-BE49-F238E27FC236}">
                  <a16:creationId xmlns:a16="http://schemas.microsoft.com/office/drawing/2014/main" id="{3215F554-190E-4DC3-B519-FB20D313CB60}"/>
                </a:ext>
              </a:extLst>
            </p:cNvPr>
            <p:cNvCxnSpPr/>
            <p:nvPr>
              <p:custDataLst>
                <p:tags r:id="rId5"/>
              </p:custDataLst>
            </p:nvPr>
          </p:nvCxnSpPr>
          <p:spPr bwMode="gray">
            <a:xfrm>
              <a:off x="330200" y="1508840"/>
              <a:ext cx="5495529" cy="0"/>
            </a:xfrm>
            <a:prstGeom prst="line">
              <a:avLst/>
            </a:prstGeom>
            <a:ln w="9525" cap="flat">
              <a:solidFill>
                <a:schemeClr val="tx2"/>
              </a:solidFill>
              <a:miter lim="800000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BA01FC-AEC2-4375-91B4-8060F473F2FB}"/>
              </a:ext>
            </a:extLst>
          </p:cNvPr>
          <p:cNvSpPr txBox="1"/>
          <p:nvPr userDrawn="1"/>
        </p:nvSpPr>
        <p:spPr bwMode="auto">
          <a:xfrm>
            <a:off x="522493" y="2308061"/>
            <a:ext cx="3236707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GB" sz="1300" b="1" kern="0">
                <a:latin typeface="Trebuchet MS" panose="020B0603020202020204" pitchFamily="34" charset="0"/>
                <a:cs typeface="Arial" panose="020B0604020202020204" pitchFamily="34" charset="0"/>
              </a:rPr>
              <a:t>[Main point –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541338" lvl="1" indent="-187325">
              <a:spcAft>
                <a:spcPts val="1200"/>
              </a:spcAft>
              <a:buClr>
                <a:schemeClr val="tx2"/>
              </a:buClr>
              <a:buFont typeface="Trebuchet MS" panose="020B0603020202020204" pitchFamily="34" charset="0"/>
              <a:buChar char="‐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[Sub-bullet if needed]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300" ker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808321-2AA6-4FB6-AA2B-1A125ABCA9FD}"/>
              </a:ext>
            </a:extLst>
          </p:cNvPr>
          <p:cNvSpPr txBox="1"/>
          <p:nvPr userDrawn="1"/>
        </p:nvSpPr>
        <p:spPr bwMode="auto">
          <a:xfrm>
            <a:off x="4415630" y="2308061"/>
            <a:ext cx="3236707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GB" sz="1300" b="1" kern="0">
                <a:latin typeface="Trebuchet MS" panose="020B0603020202020204" pitchFamily="34" charset="0"/>
                <a:cs typeface="Arial" panose="020B0604020202020204" pitchFamily="34" charset="0"/>
              </a:rPr>
              <a:t>[Main point –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541338" lvl="1" indent="-187325">
              <a:spcAft>
                <a:spcPts val="1200"/>
              </a:spcAft>
              <a:buClr>
                <a:schemeClr val="tx2"/>
              </a:buClr>
              <a:buFont typeface="Trebuchet MS" panose="020B0603020202020204" pitchFamily="34" charset="0"/>
              <a:buChar char="‐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[Sub-bullet if needed]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300" ker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43001E-E979-4F70-9DAB-740463160A25}"/>
              </a:ext>
            </a:extLst>
          </p:cNvPr>
          <p:cNvSpPr txBox="1"/>
          <p:nvPr userDrawn="1"/>
        </p:nvSpPr>
        <p:spPr bwMode="auto">
          <a:xfrm>
            <a:off x="8277963" y="2308061"/>
            <a:ext cx="3236707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GB" sz="1300" b="1" kern="0">
                <a:latin typeface="Trebuchet MS" panose="020B0603020202020204" pitchFamily="34" charset="0"/>
                <a:cs typeface="Arial" panose="020B0604020202020204" pitchFamily="34" charset="0"/>
              </a:rPr>
              <a:t>[Main point –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541338" lvl="1" indent="-187325">
              <a:spcAft>
                <a:spcPts val="1200"/>
              </a:spcAft>
              <a:buClr>
                <a:schemeClr val="tx2"/>
              </a:buClr>
              <a:buFont typeface="Trebuchet MS" panose="020B0603020202020204" pitchFamily="34" charset="0"/>
              <a:buChar char="‐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[Sub-bullet if needed]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300" kern="0">
                <a:latin typeface="Trebuchet MS" panose="020B0603020202020204" pitchFamily="34" charset="0"/>
                <a:cs typeface="Arial" panose="020B0604020202020204" pitchFamily="34" charset="0"/>
              </a:rPr>
              <a:t>[Supporting points – not in bold]</a:t>
            </a:r>
          </a:p>
          <a:p>
            <a:pPr marL="285750" indent="-28575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300" kern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29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955" y="158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5" y="1589"/>
                        <a:ext cx="1953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382" y="190999"/>
            <a:ext cx="11665269" cy="695122"/>
          </a:xfrm>
        </p:spPr>
        <p:txBody>
          <a:bodyPr wrap="square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0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972450061"/>
              </p:ext>
            </p:extLst>
          </p:nvPr>
        </p:nvGraphicFramePr>
        <p:xfrm>
          <a:off x="2166" y="1629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590" imgH="591" progId="TCLayout.ActiveDocument.1">
                  <p:embed/>
                </p:oleObj>
              </mc:Choice>
              <mc:Fallback>
                <p:oleObj name="think-cell Slide" r:id="rId10" imgW="590" imgH="591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66" y="1629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A7C0918D-4604-4352-A31A-401A783A591F}"/>
              </a:ext>
            </a:extLst>
          </p:cNvPr>
          <p:cNvSpPr/>
          <p:nvPr userDrawn="1">
            <p:custDataLst>
              <p:tags r:id="rId9"/>
            </p:custDataLst>
          </p:nvPr>
        </p:nvSpPr>
        <p:spPr>
          <a:xfrm>
            <a:off x="2" y="0"/>
            <a:ext cx="211666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/>
            <a:endParaRPr lang="en-US" sz="2200" b="1" i="0" baseline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76" name="1. On-page tracker" hidden="1"/>
          <p:cNvSpPr>
            <a:spLocks noChangeArrowheads="1"/>
          </p:cNvSpPr>
          <p:nvPr/>
        </p:nvSpPr>
        <p:spPr bwMode="auto">
          <a:xfrm>
            <a:off x="161990" y="27537"/>
            <a:ext cx="675121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28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032" name="3. Unit of measure" hidden="1"/>
          <p:cNvSpPr txBox="1">
            <a:spLocks noChangeArrowheads="1"/>
          </p:cNvSpPr>
          <p:nvPr/>
        </p:nvSpPr>
        <p:spPr bwMode="auto">
          <a:xfrm>
            <a:off x="161986" y="542621"/>
            <a:ext cx="4973989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428">
                <a:solidFill>
                  <a:srgbClr val="808080"/>
                </a:solidFill>
              </a:rPr>
              <a:t>Unit of measure</a:t>
            </a:r>
          </a:p>
        </p:txBody>
      </p:sp>
      <p:grpSp>
        <p:nvGrpSpPr>
          <p:cNvPr id="1315" name="McK Slide Elements"/>
          <p:cNvGrpSpPr>
            <a:grpSpLocks/>
          </p:cNvGrpSpPr>
          <p:nvPr/>
        </p:nvGrpSpPr>
        <p:grpSpPr bwMode="auto">
          <a:xfrm>
            <a:off x="161990" y="6202014"/>
            <a:ext cx="11630453" cy="521559"/>
            <a:chOff x="75" y="3829"/>
            <a:chExt cx="5385" cy="322"/>
          </a:xfrm>
        </p:grpSpPr>
        <p:sp>
          <p:nvSpPr>
            <p:cNvPr id="1151" name="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29"/>
              <a:ext cx="5385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1020"/>
                <a:t>1 Footnote</a:t>
              </a:r>
            </a:p>
          </p:txBody>
        </p:sp>
        <p:sp>
          <p:nvSpPr>
            <p:cNvPr id="1154" name="5. Source" hidden="1"/>
            <p:cNvSpPr>
              <a:spLocks noChangeArrowheads="1"/>
            </p:cNvSpPr>
            <p:nvPr userDrawn="1"/>
          </p:nvSpPr>
          <p:spPr bwMode="auto">
            <a:xfrm>
              <a:off x="75" y="4054"/>
              <a:ext cx="4323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09600" indent="-609600" defTabSz="895350">
                <a:tabLst>
                  <a:tab pos="61277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85813" indent="-142875" defTabSz="895350">
                <a:tabLst>
                  <a:tab pos="61277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936625" indent="-149225" defTabSz="895350">
                <a:tabLst>
                  <a:tab pos="61277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073150" indent="-134938" defTabSz="895350">
                <a:tabLst>
                  <a:tab pos="61277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223963" indent="-149225" defTabSz="895350">
                <a:tabLst>
                  <a:tab pos="61277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1681163" indent="-149225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138363" indent="-149225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2595563" indent="-149225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052763" indent="-149225" defTabSz="895350" fontAlgn="base">
                <a:spcBef>
                  <a:spcPct val="0"/>
                </a:spcBef>
                <a:spcAft>
                  <a:spcPct val="0"/>
                </a:spcAft>
                <a:tabLst>
                  <a:tab pos="612775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sz="102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303" name="ACET" hidden="1"/>
          <p:cNvGrpSpPr>
            <a:grpSpLocks/>
          </p:cNvGrpSpPr>
          <p:nvPr/>
        </p:nvGrpSpPr>
        <p:grpSpPr bwMode="auto">
          <a:xfrm>
            <a:off x="1976208" y="1085230"/>
            <a:ext cx="5801189" cy="583108"/>
            <a:chOff x="915" y="670"/>
            <a:chExt cx="2686" cy="360"/>
          </a:xfrm>
        </p:grpSpPr>
        <p:cxnSp>
          <p:nvCxnSpPr>
            <p:cNvPr id="1273" name="AutoShape 249" hidden="1"/>
            <p:cNvCxnSpPr>
              <a:cxnSpLocks noChangeShapeType="1"/>
              <a:stCxn id="1274" idx="4"/>
              <a:endCxn id="127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4" name="AutoShape 250" hidden="1"/>
            <p:cNvSpPr>
              <a:spLocks noChangeArrowheads="1"/>
            </p:cNvSpPr>
            <p:nvPr/>
          </p:nvSpPr>
          <p:spPr bwMode="auto">
            <a:xfrm>
              <a:off x="915" y="670"/>
              <a:ext cx="2686" cy="36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GB" sz="1837" b="1"/>
                <a:t>Title</a:t>
              </a:r>
            </a:p>
            <a:p>
              <a:r>
                <a:rPr lang="en-GB" sz="1837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1310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927" y="1328815"/>
            <a:ext cx="11354216" cy="434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</a:t>
            </a:r>
            <a:endParaRPr lang="en-GB"/>
          </a:p>
        </p:txBody>
      </p:sp>
      <p:sp>
        <p:nvSpPr>
          <p:cNvPr id="1319" name="doc id"/>
          <p:cNvSpPr>
            <a:spLocks noChangeArrowheads="1"/>
          </p:cNvSpPr>
          <p:nvPr/>
        </p:nvSpPr>
        <p:spPr bwMode="auto">
          <a:xfrm>
            <a:off x="10995481" y="37255"/>
            <a:ext cx="894153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endParaRPr lang="en-US" sz="816">
              <a:solidFill>
                <a:srgbClr val="000000"/>
              </a:solidFill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14670" y="6566446"/>
            <a:ext cx="478367" cy="155496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fld id="{5D5369AF-0EB7-4BAF-8B64-14FFB1E0C7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30927" y="278117"/>
            <a:ext cx="11354216" cy="6561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2EFA4-BD03-6097-6AE2-7F7C07A45BD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44350" y="0"/>
            <a:ext cx="534987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8D852F-87C8-4AB9-F7DF-A410650B22D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89625" y="6720840"/>
            <a:ext cx="4381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48135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3549" rtl="0" eaLnBrk="1" fontAlgn="base" hangingPunct="1">
        <a:spcBef>
          <a:spcPct val="0"/>
        </a:spcBef>
        <a:spcAft>
          <a:spcPct val="0"/>
        </a:spcAft>
        <a:defRPr lang="en-GB" sz="2400" b="1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91354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4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4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4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93" algn="l" defTabSz="91354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86" algn="l" defTabSz="91354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78" algn="l" defTabSz="91354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71" algn="l" defTabSz="913549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algn="l" defTabSz="913549" rtl="0" eaLnBrk="1" fontAlgn="base" hangingPunct="1">
        <a:spcBef>
          <a:spcPts val="400"/>
        </a:spcBef>
        <a:spcAft>
          <a:spcPct val="0"/>
        </a:spcAft>
        <a:buClr>
          <a:schemeClr val="tx2"/>
        </a:buClr>
        <a:defRPr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97612" indent="-195992" algn="l" defTabSz="913549" rtl="0" eaLnBrk="1" fontAlgn="base" hangingPunct="1">
        <a:spcBef>
          <a:spcPts val="40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466493" indent="-267261" algn="l" defTabSz="913549" rtl="0" eaLnBrk="1" fontAlgn="base" hangingPunct="1">
        <a:spcBef>
          <a:spcPts val="40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626851" indent="-158737" algn="l" defTabSz="913549" rtl="0" eaLnBrk="1" fontAlgn="base" hangingPunct="1">
        <a:spcBef>
          <a:spcPts val="40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761290" indent="-132821" algn="l" defTabSz="913549" rtl="0" eaLnBrk="1" fontAlgn="base" hangingPunct="1">
        <a:spcBef>
          <a:spcPts val="40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227783" indent="-132821" algn="l" defTabSz="91354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1694276" indent="-132821" algn="l" defTabSz="91354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2160769" indent="-132821" algn="l" defTabSz="91354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2627262" indent="-132821" algn="l" defTabSz="91354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86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93" algn="l" defTabSz="932986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86" algn="l" defTabSz="932986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78" algn="l" defTabSz="932986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71" algn="l" defTabSz="932986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64" algn="l" defTabSz="932986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957" algn="l" defTabSz="932986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450" algn="l" defTabSz="932986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943" algn="l" defTabSz="932986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E937-64A0-4F9A-89CF-C6F2E68ED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135" y="2995927"/>
            <a:ext cx="10732718" cy="2139740"/>
          </a:xfrm>
        </p:spPr>
        <p:txBody>
          <a:bodyPr>
            <a:normAutofit fontScale="90000"/>
          </a:bodyPr>
          <a:lstStyle/>
          <a:p>
            <a:br>
              <a:rPr lang="en-GB" sz="4800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en-GB" sz="4800">
                <a:solidFill>
                  <a:schemeClr val="accent2"/>
                </a:solidFill>
                <a:latin typeface="Arial" panose="020B0604020202020204" pitchFamily="34" charset="0"/>
              </a:rPr>
              <a:t>The Lifelong Loan Entitlement (LLE)</a:t>
            </a:r>
            <a:br>
              <a:rPr lang="en-GB" sz="4800">
                <a:solidFill>
                  <a:schemeClr val="accent2"/>
                </a:solidFill>
                <a:latin typeface="Arial" panose="020B0604020202020204" pitchFamily="34" charset="0"/>
              </a:rPr>
            </a:br>
            <a:br>
              <a:rPr lang="en-GB" sz="4800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en-GB" sz="2700" i="1">
                <a:solidFill>
                  <a:schemeClr val="accent2"/>
                </a:solidFill>
                <a:latin typeface="Arial" panose="020B0604020202020204" pitchFamily="34" charset="0"/>
              </a:rPr>
              <a:t>March 2023</a:t>
            </a:r>
            <a:br>
              <a:rPr lang="en-GB" sz="4800">
                <a:solidFill>
                  <a:schemeClr val="accent2"/>
                </a:solidFill>
                <a:latin typeface="Arial" panose="020B0604020202020204" pitchFamily="34" charset="0"/>
              </a:rPr>
            </a:br>
            <a:endParaRPr lang="en-GB" sz="4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D28C4E-EEA9-47C9-B82E-A3182D1FA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5369AF-0EB7-4BAF-8B64-14FFB1E0C7EA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10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55C195-478D-4C6E-8CCB-B0A2B1C5B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2E5E96-BD86-4074-B35C-62885852D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Lifelong Loan Entitlement (LLE) consultation and response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B7C11F-79E1-E7F1-8C26-1BC671EB52BE}"/>
              </a:ext>
            </a:extLst>
          </p:cNvPr>
          <p:cNvSpPr txBox="1"/>
          <p:nvPr/>
        </p:nvSpPr>
        <p:spPr bwMode="auto">
          <a:xfrm>
            <a:off x="287382" y="1271757"/>
            <a:ext cx="109698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200" b="0">
                <a:cs typeface="Arial"/>
              </a:rPr>
              <a:t>The LLE was </a:t>
            </a:r>
            <a:r>
              <a:rPr lang="en-GB" sz="1200">
                <a:cs typeface="Arial"/>
              </a:rPr>
              <a:t>announced by the then Prime Minister in September 2020. Since then…</a:t>
            </a:r>
            <a:endParaRPr lang="en-GB" sz="120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97853C8-57D4-4F1E-82ED-4D42BA8FA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0876" y="1055733"/>
            <a:ext cx="1122176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n image showing the Government's Lifelong Loan Entitlement consultation response.">
            <a:extLst>
              <a:ext uri="{FF2B5EF4-FFF2-40B4-BE49-F238E27FC236}">
                <a16:creationId xmlns:a16="http://schemas.microsoft.com/office/drawing/2014/main" id="{C441ACEE-BCEF-4E9B-B7F2-1FBF1965D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395" y="1887444"/>
            <a:ext cx="2239165" cy="283747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4558894B-8F9E-44C3-BEFF-DF097E9EB9B2}"/>
              </a:ext>
            </a:extLst>
          </p:cNvPr>
          <p:cNvSpPr txBox="1"/>
          <p:nvPr/>
        </p:nvSpPr>
        <p:spPr bwMode="auto">
          <a:xfrm>
            <a:off x="646138" y="4972049"/>
            <a:ext cx="4921677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200">
                <a:cs typeface="Arial" panose="020B0604020202020204" pitchFamily="34" charset="0"/>
              </a:rPr>
              <a:t>The Department for Education ran a consultation on the LLE in February until May 2022. </a:t>
            </a:r>
            <a:r>
              <a:rPr lang="en-GB" sz="1200" b="1">
                <a:cs typeface="Arial" panose="020B0604020202020204" pitchFamily="34" charset="0"/>
              </a:rPr>
              <a:t>The consultation was aimed at anyone with an interest in post-18 education for adults in England.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200"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200">
                <a:cs typeface="Arial" panose="020B0604020202020204" pitchFamily="34" charset="0"/>
              </a:rPr>
              <a:t>The consultation included </a:t>
            </a:r>
            <a:r>
              <a:rPr lang="en-GB" sz="1200" b="1">
                <a:cs typeface="Arial" panose="020B0604020202020204" pitchFamily="34" charset="0"/>
              </a:rPr>
              <a:t>49 questions and was divided into three </a:t>
            </a:r>
            <a:r>
              <a:rPr lang="en-GB" sz="1200">
                <a:cs typeface="Arial" panose="020B0604020202020204" pitchFamily="34" charset="0"/>
              </a:rPr>
              <a:t>themes; 1) LLE Ambition, 2) Scope of the LLE and 3) Supporting Quality provision and flexible learning </a:t>
            </a:r>
          </a:p>
        </p:txBody>
      </p:sp>
      <p:pic>
        <p:nvPicPr>
          <p:cNvPr id="7" name="Picture 6" descr="An image showing the Government's Lifelong Loan Entitlement consultation response.&#10;">
            <a:extLst>
              <a:ext uri="{FF2B5EF4-FFF2-40B4-BE49-F238E27FC236}">
                <a16:creationId xmlns:a16="http://schemas.microsoft.com/office/drawing/2014/main" id="{CA44F365-12AB-A4EA-0CF3-CC2729123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441" y="1823040"/>
            <a:ext cx="2239164" cy="2837470"/>
          </a:xfrm>
          <a:prstGeom prst="rect">
            <a:avLst/>
          </a:prstGeom>
          <a:effectLst>
            <a:outerShdw blurRad="63500" sx="102000" sy="102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FCE628B7-41F2-7613-78C6-431198F26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57296" y="2664115"/>
            <a:ext cx="1841070" cy="939338"/>
          </a:xfrm>
          <a:prstGeom prst="rightArrow">
            <a:avLst/>
          </a:prstGeom>
          <a:solidFill>
            <a:srgbClr val="448690"/>
          </a:solidFill>
          <a:ln>
            <a:solidFill>
              <a:srgbClr val="4486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E51159-E9CF-EE6D-23F1-36C735AAFBFA}"/>
              </a:ext>
            </a:extLst>
          </p:cNvPr>
          <p:cNvSpPr txBox="1"/>
          <p:nvPr/>
        </p:nvSpPr>
        <p:spPr bwMode="auto">
          <a:xfrm>
            <a:off x="6720968" y="4972049"/>
            <a:ext cx="492167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200" dirty="0"/>
              <a:t>On 7 March 2023, the Government published a government response to the LLE consultation.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200" dirty="0"/>
              <a:t>This consultation response reconfirms the Government’s commitment to the LLE which will </a:t>
            </a:r>
            <a:r>
              <a:rPr lang="en-GB" sz="1200" b="1" dirty="0"/>
              <a:t>transform the way people access high quality learning and enable people to train, retrain and upskill over the course of their lifetime.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200" dirty="0"/>
              <a:t>The following slides summarise the key elements of the response.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8805A2A-BE2F-6E92-9A17-F3B43DAB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06880" y="1713399"/>
            <a:ext cx="379307" cy="348089"/>
          </a:xfrm>
          <a:prstGeom prst="ellipse">
            <a:avLst/>
          </a:prstGeom>
          <a:solidFill>
            <a:srgbClr val="448690"/>
          </a:solidFill>
          <a:ln>
            <a:solidFill>
              <a:srgbClr val="4486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AA32A56-031B-5F38-B7F2-F1D0EB1B4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11440" y="1713399"/>
            <a:ext cx="379307" cy="348089"/>
          </a:xfrm>
          <a:prstGeom prst="ellipse">
            <a:avLst/>
          </a:prstGeom>
          <a:solidFill>
            <a:srgbClr val="448690"/>
          </a:solidFill>
          <a:ln>
            <a:solidFill>
              <a:srgbClr val="4486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5037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FBE72B-CD96-2CC9-A688-88642CAE3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22BFC3-7C15-6A44-EF02-1145A07B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1. Overarching messages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EAE7E6-3629-7687-0F03-776100F88B70}"/>
              </a:ext>
            </a:extLst>
          </p:cNvPr>
          <p:cNvSpPr txBox="1"/>
          <p:nvPr/>
        </p:nvSpPr>
        <p:spPr bwMode="auto">
          <a:xfrm>
            <a:off x="1117600" y="1420827"/>
            <a:ext cx="107289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GB" sz="1800" dirty="0"/>
              <a:t>Through the LLE, the Government is seeking to create a </a:t>
            </a:r>
            <a:r>
              <a:rPr lang="en-GB" sz="1800" b="1" dirty="0"/>
              <a:t>unified student finance system for Further and Higher Education.</a:t>
            </a:r>
            <a:endParaRPr lang="en-GB" sz="1800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803E3-29C3-FA8D-E9E9-F2877FF3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 bwMode="auto">
          <a:xfrm>
            <a:off x="907992" y="2626906"/>
            <a:ext cx="94488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endParaRPr lang="en-GB" sz="1600" b="0" i="0">
              <a:solidFill>
                <a:srgbClr val="000000"/>
              </a:solidFill>
              <a:effectLst/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GB" sz="1600">
              <a:solidFill>
                <a:srgbClr val="00000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GB" sz="1600">
              <a:solidFill>
                <a:srgbClr val="00000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GB" sz="1600">
              <a:solidFill>
                <a:srgbClr val="000000"/>
              </a:solidFill>
            </a:endParaRPr>
          </a:p>
          <a:p>
            <a:endParaRPr lang="en-GB" sz="1600" kern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83E1D0-BD43-386C-16E8-E4D68D382949}"/>
              </a:ext>
            </a:extLst>
          </p:cNvPr>
          <p:cNvSpPr txBox="1"/>
          <p:nvPr/>
        </p:nvSpPr>
        <p:spPr bwMode="auto">
          <a:xfrm>
            <a:off x="1117600" y="2505670"/>
            <a:ext cx="106011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GB" sz="1800" b="0" i="0">
                <a:solidFill>
                  <a:srgbClr val="000000"/>
                </a:solidFill>
                <a:effectLst/>
              </a:rPr>
              <a:t>From 2025, learners can access four years of tuition funding </a:t>
            </a:r>
            <a:r>
              <a:rPr lang="en-GB" sz="1800" b="1" i="0">
                <a:solidFill>
                  <a:srgbClr val="000000"/>
                </a:solidFill>
                <a:effectLst/>
              </a:rPr>
              <a:t>(£37k in today’s fees</a:t>
            </a:r>
            <a:r>
              <a:rPr lang="en-GB" sz="1800" b="0" i="0">
                <a:solidFill>
                  <a:srgbClr val="000000"/>
                </a:solidFill>
                <a:effectLst/>
              </a:rPr>
              <a:t>) to train, retrain and upskill throughout their lives.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031641-C41A-20A0-BA9A-83427317318A}"/>
              </a:ext>
            </a:extLst>
          </p:cNvPr>
          <p:cNvSpPr txBox="1"/>
          <p:nvPr/>
        </p:nvSpPr>
        <p:spPr bwMode="auto">
          <a:xfrm>
            <a:off x="1117600" y="3638330"/>
            <a:ext cx="1052504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GB" b="1" i="0">
                <a:solidFill>
                  <a:srgbClr val="000000"/>
                </a:solidFill>
                <a:effectLst/>
              </a:rPr>
              <a:t>Higher education courses at levels 4 to 6, whether academic or technical, will be funded through the LLE</a:t>
            </a:r>
            <a:r>
              <a:rPr lang="en-GB" b="0" i="0">
                <a:solidFill>
                  <a:srgbClr val="000000"/>
                </a:solidFill>
                <a:effectLst/>
              </a:rPr>
              <a:t>. This will include:</a:t>
            </a:r>
          </a:p>
          <a:p>
            <a:endParaRPr lang="en-GB" sz="1600" b="0" i="0">
              <a:solidFill>
                <a:srgbClr val="000000"/>
              </a:solidFill>
              <a:effectLst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600">
                <a:solidFill>
                  <a:srgbClr val="000000"/>
                </a:solidFill>
              </a:rPr>
              <a:t>C</a:t>
            </a:r>
            <a:r>
              <a:rPr lang="en-GB" sz="1600" b="0" i="0">
                <a:solidFill>
                  <a:srgbClr val="000000"/>
                </a:solidFill>
                <a:effectLst/>
              </a:rPr>
              <a:t>ourses currently funded by HE student finance (e.g. undergraduate degrees, Higher Technical Qualifications);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600" b="0" i="0">
              <a:solidFill>
                <a:srgbClr val="000000"/>
              </a:solidFill>
              <a:effectLst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600">
                <a:solidFill>
                  <a:srgbClr val="000000"/>
                </a:solidFill>
              </a:rPr>
              <a:t>C</a:t>
            </a:r>
            <a:r>
              <a:rPr lang="en-GB" sz="1600" b="0" i="0">
                <a:solidFill>
                  <a:srgbClr val="000000"/>
                </a:solidFill>
                <a:effectLst/>
              </a:rPr>
              <a:t>ourses currently funded by Advanced Learner Loans (ALLs) with clear learner demand and employer endorsement; and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600" b="0" i="0">
              <a:solidFill>
                <a:srgbClr val="000000"/>
              </a:solidFill>
              <a:effectLst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600" b="0" i="0">
                <a:solidFill>
                  <a:srgbClr val="000000"/>
                </a:solidFill>
                <a:effectLst/>
              </a:rPr>
              <a:t>Post Graduate Certificates of Education (PGCEs), Integrated Masters, and Foundation Years part of a degree course.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A95B7DF-D7A4-BD44-6B3F-639FCA7E9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0876" y="1055733"/>
            <a:ext cx="1122176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5CB88C54-260A-9C50-3053-9EE450DC4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3284" y="1510174"/>
            <a:ext cx="508850" cy="467638"/>
          </a:xfrm>
          <a:prstGeom prst="ellipse">
            <a:avLst/>
          </a:prstGeom>
          <a:solidFill>
            <a:srgbClr val="44869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6FD8097-A1F2-F738-9E10-8AC66B830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3284" y="2575570"/>
            <a:ext cx="508850" cy="467638"/>
          </a:xfrm>
          <a:prstGeom prst="ellipse">
            <a:avLst/>
          </a:prstGeom>
          <a:solidFill>
            <a:srgbClr val="44869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5A79BC9-8445-9899-8315-3F0E9C3E3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3284" y="3696771"/>
            <a:ext cx="508850" cy="467638"/>
          </a:xfrm>
          <a:prstGeom prst="ellipse">
            <a:avLst/>
          </a:prstGeom>
          <a:solidFill>
            <a:srgbClr val="44869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36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48EC77-B564-6C98-C3B4-96C3BC50B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Increased flexibility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A0A182-B8C4-B04A-329C-DCF08487DDB3}"/>
              </a:ext>
            </a:extLst>
          </p:cNvPr>
          <p:cNvSpPr txBox="1"/>
          <p:nvPr/>
        </p:nvSpPr>
        <p:spPr bwMode="auto">
          <a:xfrm>
            <a:off x="287382" y="1187081"/>
            <a:ext cx="113552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/>
              <a:t>Through the LLE there will be increased flexibility for learners in how they choose to study, broadening access to funding for eligible modules, not just full courses.</a:t>
            </a:r>
          </a:p>
          <a:p>
            <a:endParaRPr lang="en-GB" kern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DD19EA-F5C2-07E9-FAAE-FE3B0A0FBF3F}"/>
              </a:ext>
            </a:extLst>
          </p:cNvPr>
          <p:cNvSpPr txBox="1"/>
          <p:nvPr/>
        </p:nvSpPr>
        <p:spPr bwMode="auto">
          <a:xfrm>
            <a:off x="1888973" y="2065200"/>
            <a:ext cx="107503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b="1" kern="0"/>
              <a:t>Phased </a:t>
            </a:r>
          </a:p>
          <a:p>
            <a:r>
              <a:rPr lang="en-GB" b="1" kern="0"/>
              <a:t>approach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39EB68-3A3C-BA89-127B-B51A3F3647C3}"/>
              </a:ext>
            </a:extLst>
          </p:cNvPr>
          <p:cNvSpPr txBox="1"/>
          <p:nvPr/>
        </p:nvSpPr>
        <p:spPr bwMode="auto">
          <a:xfrm>
            <a:off x="3636787" y="1895081"/>
            <a:ext cx="813833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dirty="0"/>
              <a:t>Making sure everyone can </a:t>
            </a:r>
            <a:r>
              <a:rPr lang="en-GB" sz="1400" b="1" dirty="0"/>
              <a:t>continue to access high quality education and training </a:t>
            </a:r>
            <a:r>
              <a:rPr lang="en-GB" sz="1400" dirty="0"/>
              <a:t>in a way that works for them at any stage of their life or their career is of upmost importance for this Government.</a:t>
            </a:r>
          </a:p>
          <a:p>
            <a:pPr algn="just"/>
            <a:endParaRPr lang="en-GB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dirty="0"/>
              <a:t>To ensure we get this right </a:t>
            </a:r>
            <a:r>
              <a:rPr lang="en-GB" sz="1400" b="1" dirty="0"/>
              <a:t>we will be taking a phased approach to introducing funding for modules </a:t>
            </a:r>
            <a:r>
              <a:rPr lang="en-GB" sz="1400" dirty="0"/>
              <a:t>starting from academic year 2025/26 with: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GB" sz="1400" dirty="0"/>
              <a:t>Higher Technical Qualifications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en-GB" sz="1400" dirty="0"/>
              <a:t>ALLs at levels 4 and 5</a:t>
            </a:r>
          </a:p>
          <a:p>
            <a:pPr lvl="1" algn="just"/>
            <a:endParaRPr lang="en-GB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AF8BEC-8EDC-C498-25AD-C580D0FF8883}"/>
              </a:ext>
            </a:extLst>
          </p:cNvPr>
          <p:cNvSpPr txBox="1"/>
          <p:nvPr/>
        </p:nvSpPr>
        <p:spPr bwMode="auto">
          <a:xfrm>
            <a:off x="1888973" y="3774763"/>
            <a:ext cx="11650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b="1" kern="0"/>
              <a:t>Ensuring </a:t>
            </a:r>
          </a:p>
          <a:p>
            <a:r>
              <a:rPr lang="en-GB" b="1" kern="0"/>
              <a:t>module </a:t>
            </a:r>
          </a:p>
          <a:p>
            <a:r>
              <a:rPr lang="en-GB" b="1" kern="0"/>
              <a:t>quality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4EEA6-F1FD-8F53-4DE1-7FFF21213343}"/>
              </a:ext>
            </a:extLst>
          </p:cNvPr>
          <p:cNvSpPr txBox="1"/>
          <p:nvPr/>
        </p:nvSpPr>
        <p:spPr bwMode="auto">
          <a:xfrm>
            <a:off x="3636787" y="3890632"/>
            <a:ext cx="83562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/>
              <a:t>Modules must be from a single ‘parent course’ </a:t>
            </a:r>
            <a:r>
              <a:rPr lang="en-GB" sz="1400"/>
              <a:t>that can be stacked towards full qualifications.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/>
              <a:t>Modules must be credit bearing, with a </a:t>
            </a:r>
            <a:r>
              <a:rPr lang="en-GB" sz="1400" b="1"/>
              <a:t>30-credit minimum, which can be achieved by ‘bundling’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/>
              <a:t>Modules must have a single assigned academic level </a:t>
            </a:r>
            <a:r>
              <a:rPr lang="en-GB" sz="1400"/>
              <a:t>i.e. Level 4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/>
              <a:t>Learners will receive a </a:t>
            </a:r>
            <a:r>
              <a:rPr lang="en-GB" sz="1400" b="1"/>
              <a:t>standardised transcript on completion</a:t>
            </a:r>
            <a:endParaRPr lang="en-GB" sz="1400" b="1" kern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1A6EBA-9E97-B042-75B7-6C9A8945F777}"/>
              </a:ext>
            </a:extLst>
          </p:cNvPr>
          <p:cNvSpPr txBox="1"/>
          <p:nvPr/>
        </p:nvSpPr>
        <p:spPr bwMode="auto">
          <a:xfrm>
            <a:off x="1888973" y="5389820"/>
            <a:ext cx="13269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b="1" kern="0"/>
              <a:t>Removing </a:t>
            </a:r>
          </a:p>
          <a:p>
            <a:r>
              <a:rPr lang="en-GB" b="1" kern="0"/>
              <a:t>restrictions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90192C-3CBB-0B68-D2EC-DD874D3DB3AC}"/>
              </a:ext>
            </a:extLst>
          </p:cNvPr>
          <p:cNvSpPr txBox="1"/>
          <p:nvPr/>
        </p:nvSpPr>
        <p:spPr bwMode="auto">
          <a:xfrm>
            <a:off x="3541635" y="5389820"/>
            <a:ext cx="813833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The Government will be removing </a:t>
            </a:r>
            <a:r>
              <a:rPr lang="en-GB" sz="1400" b="1" dirty="0"/>
              <a:t>unnecessary barriers to learning such as ELQ restrictions.</a:t>
            </a: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This</a:t>
            </a:r>
            <a:r>
              <a:rPr lang="en-GB" sz="1400" b="1" dirty="0"/>
              <a:t> </a:t>
            </a:r>
            <a:r>
              <a:rPr lang="en-GB" sz="1400" dirty="0"/>
              <a:t>means returning learners can train, retrain, and </a:t>
            </a:r>
            <a:r>
              <a:rPr lang="en-GB" sz="1400" b="1" dirty="0"/>
              <a:t>upskill based on their remaining loan entitlement, </a:t>
            </a:r>
            <a:r>
              <a:rPr lang="en-GB" sz="1400" dirty="0"/>
              <a:t>rather than prior qualifications achieved.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0971BA9-05B7-C7FB-7A0D-02C149850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0876" y="1055733"/>
            <a:ext cx="1122176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12DD91EF-04EB-1BE2-4E18-18971C8F7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0876" y="3691360"/>
            <a:ext cx="914400" cy="9144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003FF078-2D76-6564-9900-B66804322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0876" y="1949749"/>
            <a:ext cx="914400" cy="91440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4456C6BF-419D-5881-10C3-488006603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0876" y="5214084"/>
            <a:ext cx="914400" cy="91440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2323D7-83D5-2993-3380-CB411DA367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9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92F7AE-D6E2-C7A7-A0DE-D57BD656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Entitlement, maintenance and repayments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BBD9F-7296-DDCC-D2DF-0BDC364B117C}"/>
              </a:ext>
            </a:extLst>
          </p:cNvPr>
          <p:cNvSpPr txBox="1"/>
          <p:nvPr/>
        </p:nvSpPr>
        <p:spPr bwMode="auto">
          <a:xfrm>
            <a:off x="400409" y="1328815"/>
            <a:ext cx="351739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GB" sz="1400" b="1" i="1" dirty="0">
                <a:solidFill>
                  <a:srgbClr val="000000"/>
                </a:solidFill>
                <a:effectLst/>
              </a:rPr>
              <a:t>Entitlement </a:t>
            </a:r>
          </a:p>
          <a:p>
            <a:pPr algn="just"/>
            <a:endParaRPr lang="en-GB" sz="1400" b="1" i="1" dirty="0">
              <a:solidFill>
                <a:srgbClr val="000000"/>
              </a:solidFill>
            </a:endParaRPr>
          </a:p>
          <a:p>
            <a:pPr algn="just"/>
            <a:endParaRPr lang="en-GB" sz="1400" b="1" i="1" dirty="0">
              <a:solidFill>
                <a:srgbClr val="000000"/>
              </a:solidFill>
            </a:endParaRPr>
          </a:p>
          <a:p>
            <a:pPr algn="just"/>
            <a:endParaRPr lang="en-GB" sz="1400" b="1" i="1" dirty="0">
              <a:solidFill>
                <a:srgbClr val="000000"/>
              </a:solidFill>
              <a:effectLst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i="0" dirty="0">
                <a:solidFill>
                  <a:srgbClr val="000000"/>
                </a:solidFill>
                <a:effectLst/>
              </a:rPr>
              <a:t>Individuals will have access to a loan entitlement worth the </a:t>
            </a:r>
            <a:r>
              <a:rPr lang="en-GB" sz="1400" b="1" i="0" dirty="0">
                <a:solidFill>
                  <a:srgbClr val="000000"/>
                </a:solidFill>
                <a:effectLst/>
              </a:rPr>
              <a:t>equivalent of four years of post-18 education funding (£37,000 in today’s fees) to allow them to train, retrain, and upskill</a:t>
            </a:r>
            <a:r>
              <a:rPr lang="en-GB" sz="140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400" dirty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dirty="0"/>
              <a:t>The Government will be offering this </a:t>
            </a:r>
            <a:r>
              <a:rPr lang="en-GB" sz="1400" b="1" dirty="0"/>
              <a:t>four-year entitlement to both new, and returning learners </a:t>
            </a:r>
            <a:r>
              <a:rPr lang="en-GB" sz="1400" dirty="0"/>
              <a:t>(who will have access to a residual entitlement).</a:t>
            </a:r>
          </a:p>
          <a:p>
            <a:pPr algn="just"/>
            <a:endParaRPr lang="en-GB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dirty="0"/>
              <a:t>LLE tuition fee loans will be available up to the age of 60.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dirty="0"/>
              <a:t>An additional entitlement, above the core </a:t>
            </a:r>
            <a:r>
              <a:rPr lang="en-GB" sz="1400" b="1" dirty="0"/>
              <a:t>four-year entitlement, will be made available for a limited number of priority subjects </a:t>
            </a:r>
            <a:r>
              <a:rPr lang="en-GB" sz="1400" dirty="0"/>
              <a:t>and longer courses.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0DC8DF-F8A0-2C23-FC23-BAB4E2E4DD7A}"/>
              </a:ext>
            </a:extLst>
          </p:cNvPr>
          <p:cNvSpPr txBox="1"/>
          <p:nvPr/>
        </p:nvSpPr>
        <p:spPr bwMode="auto">
          <a:xfrm>
            <a:off x="4442507" y="1328815"/>
            <a:ext cx="3270648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GB" sz="1400" b="1" i="1"/>
              <a:t>Maintenance </a:t>
            </a:r>
          </a:p>
          <a:p>
            <a:pPr algn="just"/>
            <a:endParaRPr lang="en-GB" sz="1400" b="1" i="1"/>
          </a:p>
          <a:p>
            <a:pPr algn="just"/>
            <a:endParaRPr lang="en-GB" sz="1400"/>
          </a:p>
          <a:p>
            <a:pPr algn="just"/>
            <a:endParaRPr lang="en-GB" sz="140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/>
              <a:t>For the first time, under the LLE, we are </a:t>
            </a:r>
            <a:r>
              <a:rPr lang="en-GB" sz="1400" b="1"/>
              <a:t>expanding maintenance support to be offered across all eligible L4-6 </a:t>
            </a:r>
            <a:r>
              <a:rPr lang="en-GB" sz="1400"/>
              <a:t>technical and part-time courses on a par with traditional full-time study.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40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/>
              <a:t>A </a:t>
            </a:r>
            <a:r>
              <a:rPr lang="en-GB" sz="1400" b="1"/>
              <a:t>reduced-rate maintenance loan will continue to be available for those over 60</a:t>
            </a:r>
            <a:endParaRPr lang="en-GB" sz="140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70E5BF-BB00-5440-B78B-2BD6E8349A82}"/>
              </a:ext>
            </a:extLst>
          </p:cNvPr>
          <p:cNvSpPr txBox="1"/>
          <p:nvPr/>
        </p:nvSpPr>
        <p:spPr bwMode="auto">
          <a:xfrm>
            <a:off x="8216531" y="1328815"/>
            <a:ext cx="3345487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GB" sz="1400" b="1" i="1"/>
              <a:t>Repayments </a:t>
            </a:r>
          </a:p>
          <a:p>
            <a:pPr algn="just"/>
            <a:endParaRPr lang="en-GB" sz="1400" b="1" i="1"/>
          </a:p>
          <a:p>
            <a:pPr algn="just"/>
            <a:endParaRPr lang="en-GB" sz="1400" b="1" i="1"/>
          </a:p>
          <a:p>
            <a:pPr algn="just"/>
            <a:endParaRPr lang="en-GB" sz="1400" b="1" i="1"/>
          </a:p>
          <a:p>
            <a:pPr algn="just"/>
            <a:endParaRPr lang="en-GB" sz="90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/>
              <a:t>Loans taken out for </a:t>
            </a:r>
            <a:r>
              <a:rPr lang="en-GB" sz="1400" b="1"/>
              <a:t>LLE courses and modules will be repaid under Plan 5 terms and conditions</a:t>
            </a:r>
            <a:r>
              <a:rPr lang="en-GB" sz="1400"/>
              <a:t>, with a 9% repayment rate paid on incomes above £25,000. </a:t>
            </a:r>
          </a:p>
          <a:p>
            <a:pPr algn="just"/>
            <a:endParaRPr lang="en-GB" sz="140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/>
              <a:t>Excluding postgraduate loans, learners will not be required to repay more than 9% of their income</a:t>
            </a:r>
            <a:r>
              <a:rPr lang="en-GB" sz="1400"/>
              <a:t> above the relevant thresholds – even if they have loans under Plan 5 and Plan 2 (post-2012 loans).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74E41C-D825-154A-E7C0-AA4849A86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2267EC-46CD-0CFC-65E6-7D2CFE1C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29" y="998037"/>
            <a:ext cx="11235902" cy="18290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EBA47FB1-A483-2EB8-D8BB-18CF047DD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95980" y="1271047"/>
            <a:ext cx="899154" cy="899154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8FD33A4-BDF0-4220-FBE8-E5ACFF6C4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64412" y="1241874"/>
            <a:ext cx="914400" cy="9144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31BA9806-B2F3-8C0C-4767-336948057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74431" y="1255801"/>
            <a:ext cx="914400" cy="91440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DC81224-32A0-11EC-E327-127C836A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211782" y="1328815"/>
            <a:ext cx="0" cy="5237631"/>
          </a:xfrm>
          <a:prstGeom prst="line">
            <a:avLst/>
          </a:prstGeom>
          <a:ln w="12700">
            <a:solidFill>
              <a:srgbClr val="44869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9F54A46-9961-D071-8B64-C971C07C2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021782" y="1328815"/>
            <a:ext cx="0" cy="5237631"/>
          </a:xfrm>
          <a:prstGeom prst="line">
            <a:avLst/>
          </a:prstGeom>
          <a:ln w="12700">
            <a:solidFill>
              <a:srgbClr val="44869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52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4D6539-53EF-5BC1-0EB4-9DD3971983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3950F7-1B06-CFA6-ABDA-A31BC6CF3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Personal account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12330-4035-0854-D6E5-E157D4FF92E4}"/>
              </a:ext>
            </a:extLst>
          </p:cNvPr>
          <p:cNvSpPr txBox="1"/>
          <p:nvPr/>
        </p:nvSpPr>
        <p:spPr bwMode="auto">
          <a:xfrm>
            <a:off x="287382" y="1386006"/>
            <a:ext cx="5857109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/>
              <a:t>Learners will be able to access their LLE through an online ‘personal account’ where they can easily view: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/>
              <a:t>Their loan entitlement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/>
              <a:t>Clear information and guidance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/>
              <a:t>Eligible courses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/>
              <a:t>This will help support learners make informed choices about their learning pathway.</a:t>
            </a:r>
          </a:p>
          <a:p>
            <a:endParaRPr lang="en-GB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kern="0"/>
              <a:t>How the account looks and its wider functionality, such as the ability to record a learner’s record of achievement, will be subject to user research and testing, so that the account is user friendly and simple to use.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kern="0"/>
          </a:p>
        </p:txBody>
      </p:sp>
      <p:pic>
        <p:nvPicPr>
          <p:cNvPr id="5" name="Picture 4" descr="An image showing an example of a personal account for learner accessing their LLE. ">
            <a:extLst>
              <a:ext uri="{FF2B5EF4-FFF2-40B4-BE49-F238E27FC236}">
                <a16:creationId xmlns:a16="http://schemas.microsoft.com/office/drawing/2014/main" id="{49374E4F-3F1C-48AC-F3D5-DCC958B6BF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20" b="17744"/>
          <a:stretch/>
        </p:blipFill>
        <p:spPr bwMode="auto">
          <a:xfrm>
            <a:off x="6471935" y="1198524"/>
            <a:ext cx="5051349" cy="50555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5945D2-0820-027E-3E3B-97215DF3F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 bwMode="auto">
          <a:xfrm>
            <a:off x="6864412" y="6254042"/>
            <a:ext cx="46588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b="1"/>
              <a:t>Figure 1. Example of a personal account for a learner accessing their LLE</a:t>
            </a:r>
            <a:endParaRPr lang="en-GB" sz="1200" b="1" kern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F424F1-5E61-C9BE-4EBB-B8FDD99C3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82" y="967909"/>
            <a:ext cx="11235902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7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B967A5-BC10-7DC0-D38D-63CDF517C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E56D85-4915-9D35-685D-40613EBC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 Quality and regulation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EEA8A5-851F-F955-C904-DB6FCA260624}"/>
              </a:ext>
            </a:extLst>
          </p:cNvPr>
          <p:cNvSpPr txBox="1"/>
          <p:nvPr/>
        </p:nvSpPr>
        <p:spPr bwMode="auto">
          <a:xfrm>
            <a:off x="181784" y="1179657"/>
            <a:ext cx="1133288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 dirty="0"/>
              <a:t>Approach:</a:t>
            </a:r>
            <a:r>
              <a:rPr lang="en-GB" sz="1400" dirty="0"/>
              <a:t> Regulation of the LLE will be delivered through the </a:t>
            </a:r>
            <a:r>
              <a:rPr lang="en-GB" sz="1400" dirty="0" err="1"/>
              <a:t>OfS</a:t>
            </a:r>
            <a:r>
              <a:rPr lang="en-GB" sz="1400" dirty="0"/>
              <a:t> who will seek to develop a permanent 3rd registration category for providers currently offering L4-6 Advanced Learner Loan (ALL) provision, but who aren’t currently registered with the </a:t>
            </a:r>
            <a:r>
              <a:rPr lang="en-GB" sz="1400" dirty="0" err="1"/>
              <a:t>OfS</a:t>
            </a:r>
            <a:r>
              <a:rPr lang="en-GB" sz="14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dirty="0"/>
              <a:t>All providers not currently accessing ALL or HESF funding for the delivery of level 4 to 6 courses, who want to deliver LLE-funded provision from academic year 2025/26 onwards, will be able to apply to the existing two registration categories at any stage. </a:t>
            </a:r>
            <a:endParaRPr lang="en-GB" sz="1400" i="1" dirty="0"/>
          </a:p>
          <a:p>
            <a:pPr algn="just"/>
            <a:endParaRPr lang="en-GB" sz="1400" i="1" dirty="0"/>
          </a:p>
          <a:p>
            <a:pPr algn="just"/>
            <a:endParaRPr lang="en-GB" sz="1400" i="1" dirty="0"/>
          </a:p>
          <a:p>
            <a:pPr algn="just"/>
            <a:endParaRPr lang="en-GB" sz="1400" i="1" dirty="0"/>
          </a:p>
          <a:p>
            <a:pPr algn="just"/>
            <a:endParaRPr lang="en-GB" sz="1400" i="1" dirty="0"/>
          </a:p>
          <a:p>
            <a:pPr algn="just"/>
            <a:endParaRPr lang="en-GB" sz="1400" i="1" dirty="0"/>
          </a:p>
          <a:p>
            <a:pPr algn="just"/>
            <a:endParaRPr lang="en-GB" sz="1400" i="1" dirty="0"/>
          </a:p>
          <a:p>
            <a:pPr algn="just"/>
            <a:endParaRPr lang="en-GB" sz="1400" i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 dirty="0"/>
              <a:t>Appropriate regulation</a:t>
            </a:r>
            <a:r>
              <a:rPr lang="en-GB" sz="1400" dirty="0"/>
              <a:t>: The Government expects that </a:t>
            </a:r>
            <a:r>
              <a:rPr lang="en-GB" sz="1400" dirty="0" err="1"/>
              <a:t>OfS</a:t>
            </a:r>
            <a:r>
              <a:rPr lang="en-GB" sz="1400" dirty="0"/>
              <a:t> will continue to regulate providers in a proportionate way, as they currently do and will support the </a:t>
            </a:r>
            <a:r>
              <a:rPr lang="en-GB" sz="1400" dirty="0" err="1"/>
              <a:t>OfS</a:t>
            </a:r>
            <a:r>
              <a:rPr lang="en-GB" sz="1400" dirty="0"/>
              <a:t> in ensuring the regime is clear. </a:t>
            </a:r>
          </a:p>
          <a:p>
            <a:pPr algn="just"/>
            <a:endParaRPr lang="en-GB" sz="1400" dirty="0"/>
          </a:p>
          <a:p>
            <a:pPr algn="just"/>
            <a:endParaRPr lang="en-GB" sz="1400" dirty="0"/>
          </a:p>
          <a:p>
            <a:pPr algn="just"/>
            <a:endParaRPr lang="en-GB" sz="1400" dirty="0"/>
          </a:p>
          <a:p>
            <a:pPr algn="just"/>
            <a:endParaRPr lang="en-GB" sz="1400" dirty="0"/>
          </a:p>
          <a:p>
            <a:pPr algn="just"/>
            <a:endParaRPr lang="en-GB" sz="1400" dirty="0"/>
          </a:p>
          <a:p>
            <a:pPr algn="just"/>
            <a:endParaRPr lang="en-GB" sz="1400" dirty="0"/>
          </a:p>
          <a:p>
            <a:pPr algn="just"/>
            <a:endParaRPr lang="en-GB" sz="1400" dirty="0"/>
          </a:p>
          <a:p>
            <a:pPr algn="just"/>
            <a:endParaRPr lang="en-GB" sz="1400" dirty="0"/>
          </a:p>
          <a:p>
            <a:pPr algn="just"/>
            <a:endParaRPr lang="en-GB" sz="14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GB" sz="1400" b="1" dirty="0"/>
              <a:t>Next steps: </a:t>
            </a:r>
            <a:r>
              <a:rPr lang="en-GB" sz="1400" dirty="0"/>
              <a:t>The </a:t>
            </a:r>
            <a:r>
              <a:rPr lang="en-GB" sz="1400" dirty="0" err="1"/>
              <a:t>OfS</a:t>
            </a:r>
            <a:r>
              <a:rPr lang="en-GB" sz="1400" dirty="0"/>
              <a:t> will be consulting later in the year (2023) on the conditions of this new category. 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FBC6D73C-5777-411D-EB74-5899A081D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41826" y="2566846"/>
            <a:ext cx="812800" cy="996690"/>
          </a:xfrm>
          <a:prstGeom prst="downArrow">
            <a:avLst/>
          </a:prstGeom>
          <a:solidFill>
            <a:srgbClr val="448690"/>
          </a:solidFill>
          <a:ln>
            <a:solidFill>
              <a:srgbClr val="4486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04918CB-C002-0E07-B78A-7B88CA083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41826" y="4681653"/>
            <a:ext cx="812800" cy="996690"/>
          </a:xfrm>
          <a:prstGeom prst="downArrow">
            <a:avLst/>
          </a:prstGeom>
          <a:solidFill>
            <a:srgbClr val="448690"/>
          </a:solidFill>
          <a:ln>
            <a:solidFill>
              <a:srgbClr val="4486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CEF510-AFBE-EA6A-4E6F-B30B29A58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97" y="1023744"/>
            <a:ext cx="11235902" cy="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72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04FBFB-F5C6-A86B-858E-781C7A304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 Credit transfer and fee limits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8BC245-1124-947C-4411-73E790F17887}"/>
              </a:ext>
            </a:extLst>
          </p:cNvPr>
          <p:cNvSpPr txBox="1"/>
          <p:nvPr/>
        </p:nvSpPr>
        <p:spPr bwMode="auto">
          <a:xfrm>
            <a:off x="287382" y="2332522"/>
            <a:ext cx="5361573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400" b="1" i="1" dirty="0">
                <a:solidFill>
                  <a:srgbClr val="000000"/>
                </a:solidFill>
                <a:effectLst/>
              </a:rPr>
              <a:t>Credit transfer</a:t>
            </a:r>
          </a:p>
          <a:p>
            <a:endParaRPr lang="en-GB" sz="1400" dirty="0"/>
          </a:p>
          <a:p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/>
              <a:t>The Government </a:t>
            </a:r>
            <a:r>
              <a:rPr lang="en-GB" sz="1400" b="1" dirty="0"/>
              <a:t>will not impose credit transfer</a:t>
            </a:r>
            <a:r>
              <a:rPr lang="en-GB" sz="1400" dirty="0"/>
              <a:t> arrangements, but instead </a:t>
            </a:r>
            <a:r>
              <a:rPr lang="en-GB" sz="1400" b="1" dirty="0"/>
              <a:t>seek to facilitate </a:t>
            </a:r>
            <a:r>
              <a:rPr lang="en-GB" sz="1400" dirty="0"/>
              <a:t>credit transfer through other methods.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4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400" dirty="0"/>
              <a:t>This will include through: 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1400" dirty="0"/>
              <a:t>introducing the requirement for providers to provide a </a:t>
            </a:r>
            <a:r>
              <a:rPr lang="en-GB" sz="1400" b="1" dirty="0"/>
              <a:t>standardised transcript on completion </a:t>
            </a:r>
            <a:r>
              <a:rPr lang="en-GB" sz="1400" dirty="0"/>
              <a:t>of modules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b="1" dirty="0"/>
              <a:t>personal account functionalities</a:t>
            </a:r>
            <a:r>
              <a:rPr lang="en-GB" sz="1400" dirty="0"/>
              <a:t> where possible e.g. information, advice and guidance.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3E4091-DF50-B1E8-BAB0-E6498B433332}"/>
              </a:ext>
            </a:extLst>
          </p:cNvPr>
          <p:cNvSpPr txBox="1"/>
          <p:nvPr/>
        </p:nvSpPr>
        <p:spPr bwMode="auto">
          <a:xfrm>
            <a:off x="6286886" y="2332522"/>
            <a:ext cx="536157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400" b="1" i="1" dirty="0"/>
              <a:t>Fee limits </a:t>
            </a:r>
          </a:p>
          <a:p>
            <a:endParaRPr lang="en-GB" sz="1400" b="1" i="1" dirty="0"/>
          </a:p>
          <a:p>
            <a:endParaRPr lang="en-GB" sz="1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Although already announced ahead of the consultation response, </a:t>
            </a:r>
            <a:r>
              <a:rPr lang="en-GB" sz="1400" b="1" dirty="0"/>
              <a:t>on the 1 Feb 23 the Lifelong Learning (Higher Education Fee Limits) Bill was introduced into parliament.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This bill will create a system for </a:t>
            </a:r>
            <a:r>
              <a:rPr lang="en-GB" sz="1400" b="1" dirty="0"/>
              <a:t>applying fee limits to courses and modules</a:t>
            </a:r>
            <a:r>
              <a:rPr lang="en-GB" sz="1400" dirty="0"/>
              <a:t> offered by providers in the </a:t>
            </a:r>
            <a:r>
              <a:rPr lang="en-GB" sz="1400" dirty="0" err="1"/>
              <a:t>OfS</a:t>
            </a:r>
            <a:r>
              <a:rPr lang="en-GB" sz="1400" dirty="0"/>
              <a:t> Approved (Fee Cap) category, to ensure that fees are proportionate, fair, and consistent across both full courses and modular, more flexible study.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8C1A73-BC59-E560-87B3-AEE0137E8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AC60D-C75D-6EBA-CA7F-0A4742E09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15" y="930643"/>
            <a:ext cx="11235902" cy="1829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768B52C6-0817-55F3-8281-E3BC35D7C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93762" y="1145997"/>
            <a:ext cx="1037240" cy="103724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4B478DE-64B8-EC35-CD79-FD6B9C4E8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905115" y="1214289"/>
            <a:ext cx="0" cy="5237631"/>
          </a:xfrm>
          <a:prstGeom prst="line">
            <a:avLst/>
          </a:prstGeom>
          <a:ln w="12700">
            <a:solidFill>
              <a:srgbClr val="44869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>
            <a:extLst>
              <a:ext uri="{FF2B5EF4-FFF2-40B4-BE49-F238E27FC236}">
                <a16:creationId xmlns:a16="http://schemas.microsoft.com/office/drawing/2014/main" id="{9AB96A54-D9CD-2CCC-B21A-6FF06BCB83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19125" y="1102543"/>
            <a:ext cx="1297094" cy="129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6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04FBFB-F5C6-A86B-858E-781C7A304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65" y="0"/>
            <a:ext cx="11665269" cy="695122"/>
          </a:xfrm>
        </p:spPr>
        <p:txBody>
          <a:bodyPr/>
          <a:lstStyle/>
          <a:p>
            <a:r>
              <a:rPr lang="en-GB"/>
              <a:t>Next steps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557B18-6A8E-43BA-F21B-4DD63CA0B019}"/>
              </a:ext>
            </a:extLst>
          </p:cNvPr>
          <p:cNvSpPr txBox="1"/>
          <p:nvPr/>
        </p:nvSpPr>
        <p:spPr bwMode="auto">
          <a:xfrm>
            <a:off x="1358998" y="1222575"/>
            <a:ext cx="1035092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GB" kern="0"/>
              <a:t>The next steps in the pathway to the LLE are: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kern="0"/>
              <a:t>Publish in Autumn 2023 - </a:t>
            </a:r>
            <a:r>
              <a:rPr lang="en-GB" b="1" kern="0"/>
              <a:t>courses eligible for additional entitlement</a:t>
            </a:r>
            <a:r>
              <a:rPr lang="en-GB" kern="0"/>
              <a:t> and </a:t>
            </a:r>
            <a:r>
              <a:rPr lang="en-GB" b="1" kern="0"/>
              <a:t>the principles for the calculation of residual entitlement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b="1" kern="0"/>
              <a:t>Work with providers of Advance Learner Loans</a:t>
            </a:r>
            <a:r>
              <a:rPr lang="en-GB" kern="0"/>
              <a:t> (ALLs) to embed changes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kern="0" err="1"/>
              <a:t>OfS</a:t>
            </a:r>
            <a:r>
              <a:rPr lang="en-GB" kern="0"/>
              <a:t> will consult on</a:t>
            </a:r>
            <a:r>
              <a:rPr lang="en-GB"/>
              <a:t> the development and </a:t>
            </a:r>
            <a:r>
              <a:rPr lang="en-GB" b="1"/>
              <a:t>introduction of a new third registration category</a:t>
            </a:r>
            <a:endParaRPr lang="en-GB" b="1" ker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kern="0"/>
              <a:t>Publish an </a:t>
            </a:r>
            <a:r>
              <a:rPr lang="en-GB" b="1" kern="0"/>
              <a:t>update on Alternative Student Finance (ASF)</a:t>
            </a:r>
            <a:r>
              <a:rPr lang="en-GB" kern="0"/>
              <a:t> by late 2023.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kern="0"/>
              <a:t>Launch a technical consultation on </a:t>
            </a:r>
            <a:r>
              <a:rPr lang="en-GB" b="1" kern="0"/>
              <a:t>wider expansion of modular funding </a:t>
            </a:r>
            <a:r>
              <a:rPr lang="en-GB" kern="0"/>
              <a:t>next year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GB" kern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CFEE10-E3A8-4B8A-2666-7DB9F2EB13B0}"/>
              </a:ext>
            </a:extLst>
          </p:cNvPr>
          <p:cNvSpPr txBox="1"/>
          <p:nvPr/>
        </p:nvSpPr>
        <p:spPr bwMode="auto">
          <a:xfrm>
            <a:off x="1447051" y="3330916"/>
            <a:ext cx="99959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Successful delivery and implementation of the LLE will require a significant culture shift from providers, learners and employers.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93269E-F790-3243-0263-AB49CE1DFCE1}"/>
              </a:ext>
            </a:extLst>
          </p:cNvPr>
          <p:cNvSpPr txBox="1"/>
          <p:nvPr/>
        </p:nvSpPr>
        <p:spPr bwMode="auto">
          <a:xfrm>
            <a:off x="1447047" y="4262428"/>
            <a:ext cx="94697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Stakeholder engagement and communication will play a pivotal role in achieving this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and we are keen to continue engaging in a dialogue with stakeholders.</a:t>
            </a:r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7D6518-C604-5ABF-AEA1-1552815E1134}"/>
              </a:ext>
            </a:extLst>
          </p:cNvPr>
          <p:cNvSpPr txBox="1"/>
          <p:nvPr/>
        </p:nvSpPr>
        <p:spPr bwMode="auto">
          <a:xfrm>
            <a:off x="1447046" y="5401274"/>
            <a:ext cx="946976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>
                <a:cs typeface="Arial" panose="020B0604020202020204" pitchFamily="34" charset="0"/>
              </a:rPr>
              <a:t>In particular, we are keen to </a:t>
            </a:r>
            <a:r>
              <a:rPr lang="en-GB" sz="1800">
                <a:ea typeface="+mn-lt"/>
                <a:cs typeface="Times New Roman"/>
              </a:rPr>
              <a:t>accelerate sector readiness, and work with providers to identify trailblazers and case studies we can use to champion LLE as we seek to highlight best practice. </a:t>
            </a:r>
            <a:endParaRPr lang="en-GB" sz="1800" b="1">
              <a:cs typeface="Times New Roman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9360D9A-6A72-05CC-B522-1FF3033297E6}"/>
              </a:ext>
            </a:extLst>
          </p:cNvPr>
          <p:cNvSpPr txBox="1">
            <a:spLocks/>
          </p:cNvSpPr>
          <p:nvPr/>
        </p:nvSpPr>
        <p:spPr>
          <a:xfrm>
            <a:off x="4613538" y="6201269"/>
            <a:ext cx="3307706" cy="42818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algn="l" defTabSz="913549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913549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2pPr>
            <a:lvl3pPr algn="l" defTabSz="913549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3pPr>
            <a:lvl4pPr algn="l" defTabSz="913549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4pPr>
            <a:lvl5pPr algn="l" defTabSz="913549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5pPr>
            <a:lvl6pPr marL="466493" algn="l" defTabSz="913549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6pPr>
            <a:lvl7pPr marL="932986" algn="l" defTabSz="913549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7pPr>
            <a:lvl8pPr marL="1399478" algn="l" defTabSz="913549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8pPr>
            <a:lvl9pPr marL="1865971" algn="l" defTabSz="913549" rtl="0" eaLnBrk="1" fontAlgn="base" hangingPunct="1">
              <a:spcBef>
                <a:spcPct val="0"/>
              </a:spcBef>
              <a:spcAft>
                <a:spcPct val="0"/>
              </a:spcAft>
              <a:defRPr sz="1939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i="1" kern="0">
                <a:solidFill>
                  <a:srgbClr val="448690"/>
                </a:solidFill>
              </a:rPr>
              <a:t>Any questions?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8C1A73-BC59-E560-87B3-AEE0137E8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45D4-4164-4F1D-B2B1-EEBF42FB72AA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4AC60D-C75D-6EBA-CA7F-0A4742E09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15" y="930643"/>
            <a:ext cx="11235902" cy="1829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1AB885C-FED0-3435-FF6F-3794C48E7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4069" y="1184454"/>
            <a:ext cx="508850" cy="467638"/>
          </a:xfrm>
          <a:prstGeom prst="ellipse">
            <a:avLst/>
          </a:prstGeom>
          <a:solidFill>
            <a:srgbClr val="44869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A954A4E-9128-D70A-F706-CB068C5FF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4069" y="3437779"/>
            <a:ext cx="508850" cy="467638"/>
          </a:xfrm>
          <a:prstGeom prst="ellipse">
            <a:avLst/>
          </a:prstGeom>
          <a:solidFill>
            <a:srgbClr val="44869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AE82D16-2EDB-A40B-FBFA-633E7DA61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4069" y="4351774"/>
            <a:ext cx="508850" cy="467638"/>
          </a:xfrm>
          <a:prstGeom prst="ellipse">
            <a:avLst/>
          </a:prstGeom>
          <a:solidFill>
            <a:srgbClr val="44869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623F195-FF6B-4362-FC04-9D9DD3695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0841" y="5629120"/>
            <a:ext cx="508850" cy="467638"/>
          </a:xfrm>
          <a:prstGeom prst="ellipse">
            <a:avLst/>
          </a:prstGeom>
          <a:solidFill>
            <a:srgbClr val="44869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600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8"/>
  <p:tag name="BTFPLAYOUTENABLED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8"/>
  <p:tag name="BTFPLAYOUTENABLED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8"/>
  <p:tag name="BTFPLAYOUTENABLED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tpCWlUM94FOtHGdb6E3M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8"/>
  <p:tag name="BTFPLAYOUTENABLED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8"/>
  <p:tag name="BTFPLAYOUTENABLED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8"/>
  <p:tag name="BTFPLAYOUTENABLED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HeJ83vqySmTeBjKLGZ2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5FK31KZRewCcGRq0m9CS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xkiMpH2Ml91DozwZHn8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998"/>
  <p:tag name="BTFPLAYOUTENABLED" val="1"/>
</p:tagLst>
</file>

<file path=ppt/theme/theme1.xml><?xml version="1.0" encoding="utf-8"?>
<a:theme xmlns:a="http://schemas.openxmlformats.org/drawingml/2006/main" name="blank">
  <a:themeElements>
    <a:clrScheme name="Custom 8">
      <a:dk1>
        <a:sysClr val="windowText" lastClr="000000"/>
      </a:dk1>
      <a:lt1>
        <a:sysClr val="window" lastClr="FFFFFF"/>
      </a:lt1>
      <a:dk2>
        <a:srgbClr val="104F75"/>
      </a:dk2>
      <a:lt2>
        <a:srgbClr val="C6E0E4"/>
      </a:lt2>
      <a:accent1>
        <a:srgbClr val="38A3E3"/>
      </a:accent1>
      <a:accent2>
        <a:srgbClr val="448690"/>
      </a:accent2>
      <a:accent3>
        <a:srgbClr val="407291"/>
      </a:accent3>
      <a:accent4>
        <a:srgbClr val="FADEEB"/>
      </a:accent4>
      <a:accent5>
        <a:srgbClr val="C01A69"/>
      </a:accent5>
      <a:accent6>
        <a:srgbClr val="DE5618"/>
      </a:accent6>
      <a:hlink>
        <a:srgbClr val="A9D0D6"/>
      </a:hlink>
      <a:folHlink>
        <a:srgbClr val="104F75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>
          <a:defRPr ker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11223.SteeringGroup.v1" id="{8366B62C-A624-4FC2-A7C7-790B6D4DA100}" vid="{0A93255B-2584-42CB-BFC2-1059D66D01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06e91fb-f700-4900-8a90-4d67a803b50a">
      <UserInfo>
        <DisplayName>GARDNER, Daniella</DisplayName>
        <AccountId>149</AccountId>
        <AccountType/>
      </UserInfo>
      <UserInfo>
        <DisplayName>BARCLAY, Laura</DisplayName>
        <AccountId>11</AccountId>
        <AccountType/>
      </UserInfo>
      <UserInfo>
        <DisplayName>JACOBS, Lindie</DisplayName>
        <AccountId>99</AccountId>
        <AccountType/>
      </UserInfo>
      <UserInfo>
        <DisplayName>CARVER, Jamie</DisplayName>
        <AccountId>155</AccountId>
        <AccountType/>
      </UserInfo>
      <UserInfo>
        <DisplayName>KOOS, Isabella</DisplayName>
        <AccountId>263</AccountId>
        <AccountType/>
      </UserInfo>
      <UserInfo>
        <DisplayName>MORRISON, Charlie</DisplayName>
        <AccountId>136</AccountId>
        <AccountType/>
      </UserInfo>
      <UserInfo>
        <DisplayName>PAIRAIN, Morgane</DisplayName>
        <AccountId>29</AccountId>
        <AccountType/>
      </UserInfo>
      <UserInfo>
        <DisplayName>HARRIS, Ailsa</DisplayName>
        <AccountId>12</AccountId>
        <AccountType/>
      </UserInfo>
      <UserInfo>
        <DisplayName>MELLING, Josh</DisplayName>
        <AccountId>194</AccountId>
        <AccountType/>
      </UserInfo>
    </SharedWithUsers>
    <lcf76f155ced4ddcb4097134ff3c332f xmlns="58d155ed-378f-4089-9bf1-d068d3f53224">
      <Terms xmlns="http://schemas.microsoft.com/office/infopath/2007/PartnerControls"/>
    </lcf76f155ced4ddcb4097134ff3c332f>
    <TaxCatchAll xmlns="b06e91fb-f700-4900-8a90-4d67a803b50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903CC03052074EB4D651E716760264" ma:contentTypeVersion="13" ma:contentTypeDescription="Create a new document." ma:contentTypeScope="" ma:versionID="51b3e137bc7a2f2a2e451f77d5e2e23a">
  <xsd:schema xmlns:xsd="http://www.w3.org/2001/XMLSchema" xmlns:xs="http://www.w3.org/2001/XMLSchema" xmlns:p="http://schemas.microsoft.com/office/2006/metadata/properties" xmlns:ns2="58d155ed-378f-4089-9bf1-d068d3f53224" xmlns:ns3="b06e91fb-f700-4900-8a90-4d67a803b50a" targetNamespace="http://schemas.microsoft.com/office/2006/metadata/properties" ma:root="true" ma:fieldsID="37fbebe88626d59d0a0223ac63d0cef0" ns2:_="" ns3:_="">
    <xsd:import namespace="58d155ed-378f-4089-9bf1-d068d3f53224"/>
    <xsd:import namespace="b06e91fb-f700-4900-8a90-4d67a80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155ed-378f-4089-9bf1-d068d3f532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c07c698-60f5-424f-b9af-f4c59398b5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e91fb-f700-4900-8a90-4d67a803b5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1743eee-cc64-4676-9327-8225b207bca1}" ma:internalName="TaxCatchAll" ma:showField="CatchAllData" ma:web="b06e91fb-f700-4900-8a90-4d67a80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D595DF-5D21-4418-8F9A-6309C35689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FA972A-2036-43DB-B32B-3C1D9E0F817A}">
  <ds:schemaRefs>
    <ds:schemaRef ds:uri="58d155ed-378f-4089-9bf1-d068d3f53224"/>
    <ds:schemaRef ds:uri="b06e91fb-f700-4900-8a90-4d67a803b50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8777233-9AB3-41BF-8301-4F021763DAA8}">
  <ds:schemaRefs>
    <ds:schemaRef ds:uri="58d155ed-378f-4089-9bf1-d068d3f53224"/>
    <ds:schemaRef ds:uri="b06e91fb-f700-4900-8a90-4d67a803b5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1311</Words>
  <Application>Microsoft Office PowerPoint</Application>
  <PresentationFormat>Widescreen</PresentationFormat>
  <Paragraphs>140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Trebuchet MS</vt:lpstr>
      <vt:lpstr>Wingdings</vt:lpstr>
      <vt:lpstr>blank</vt:lpstr>
      <vt:lpstr>think-cell Slide</vt:lpstr>
      <vt:lpstr> The Lifelong Loan Entitlement (LLE)  March 2023 </vt:lpstr>
      <vt:lpstr>Lifelong Loan Entitlement (LLE) consultation and response </vt:lpstr>
      <vt:lpstr>1. Overarching messages </vt:lpstr>
      <vt:lpstr>2. Increased flexibility</vt:lpstr>
      <vt:lpstr>3. Entitlement, maintenance and repayments </vt:lpstr>
      <vt:lpstr>4. Personal account</vt:lpstr>
      <vt:lpstr>5. Quality and regulation </vt:lpstr>
      <vt:lpstr>6. Credit transfer and fee limits </vt:lpstr>
      <vt:lpstr>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Lifelong Loan Entitlement (LLE)</dc:title>
  <dc:creator>BARCLAY, Laura</dc:creator>
  <cp:lastModifiedBy>Nicole Ferguson</cp:lastModifiedBy>
  <cp:revision>3</cp:revision>
  <dcterms:created xsi:type="dcterms:W3CDTF">2022-09-13T10:44:13Z</dcterms:created>
  <dcterms:modified xsi:type="dcterms:W3CDTF">2023-06-26T10:20:19Z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0x010100E1903CC03052074EB4D651E716760264</vt:lpwstr>
  </property>
  <property fmtid="{D5CDD505-2E9C-101B-9397-08002B2CF9AE}" pid="3" name="MediaServiceImageTags">
    <vt:lpwstr/>
  </property>
  <property fmtid="{D5CDD505-2E9C-101B-9397-08002B2CF9AE}" pid="4" name="MSIP_Label_7bbd37d9-d9ac-4b79-83be-bb7da6ab464c_Enabled">
    <vt:lpwstr>true</vt:lpwstr>
  </property>
  <property fmtid="{D5CDD505-2E9C-101B-9397-08002B2CF9AE}" pid="5" name="MSIP_Label_7bbd37d9-d9ac-4b79-83be-bb7da6ab464c_SetDate">
    <vt:lpwstr>2023-06-15T08:36:56Z</vt:lpwstr>
  </property>
  <property fmtid="{D5CDD505-2E9C-101B-9397-08002B2CF9AE}" pid="6" name="MSIP_Label_7bbd37d9-d9ac-4b79-83be-bb7da6ab464c_Method">
    <vt:lpwstr>Privileged</vt:lpwstr>
  </property>
  <property fmtid="{D5CDD505-2E9C-101B-9397-08002B2CF9AE}" pid="7" name="MSIP_Label_7bbd37d9-d9ac-4b79-83be-bb7da6ab464c_Name">
    <vt:lpwstr>OFFICIAL</vt:lpwstr>
  </property>
  <property fmtid="{D5CDD505-2E9C-101B-9397-08002B2CF9AE}" pid="8" name="MSIP_Label_7bbd37d9-d9ac-4b79-83be-bb7da6ab464c_SiteId">
    <vt:lpwstr>4c6898a9-8fca-42f9-aa92-82cb3e252bc6</vt:lpwstr>
  </property>
  <property fmtid="{D5CDD505-2E9C-101B-9397-08002B2CF9AE}" pid="9" name="MSIP_Label_7bbd37d9-d9ac-4b79-83be-bb7da6ab464c_ActionId">
    <vt:lpwstr>38f6aa5e-68b7-4576-b29f-e9807f6f85cd</vt:lpwstr>
  </property>
  <property fmtid="{D5CDD505-2E9C-101B-9397-08002B2CF9AE}" pid="10" name="MSIP_Label_7bbd37d9-d9ac-4b79-83be-bb7da6ab464c_ContentBits">
    <vt:lpwstr>3</vt:lpwstr>
  </property>
  <property fmtid="{D5CDD505-2E9C-101B-9397-08002B2CF9AE}" pid="11" name="ClassificationContentMarkingFooterLocations">
    <vt:lpwstr>blank:8</vt:lpwstr>
  </property>
  <property fmtid="{D5CDD505-2E9C-101B-9397-08002B2CF9AE}" pid="12" name="ClassificationContentMarkingFooterText">
    <vt:lpwstr>OFFICIAL</vt:lpwstr>
  </property>
  <property fmtid="{D5CDD505-2E9C-101B-9397-08002B2CF9AE}" pid="13" name="ClassificationContentMarkingHeaderLocations">
    <vt:lpwstr>blank:7</vt:lpwstr>
  </property>
  <property fmtid="{D5CDD505-2E9C-101B-9397-08002B2CF9AE}" pid="14" name="ClassificationContentMarkingHeaderText">
    <vt:lpwstr>OFFICIAL</vt:lpwstr>
  </property>
</Properties>
</file>