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648" r:id="rId2"/>
    <p:sldMasterId id="2147483658" r:id="rId3"/>
  </p:sldMasterIdLst>
  <p:notesMasterIdLst>
    <p:notesMasterId r:id="rId15"/>
  </p:notesMasterIdLst>
  <p:handoutMasterIdLst>
    <p:handoutMasterId r:id="rId16"/>
  </p:handoutMasterIdLst>
  <p:sldIdLst>
    <p:sldId id="257" r:id="rId4"/>
    <p:sldId id="266" r:id="rId5"/>
    <p:sldId id="268" r:id="rId6"/>
    <p:sldId id="264" r:id="rId7"/>
    <p:sldId id="267" r:id="rId8"/>
    <p:sldId id="265" r:id="rId9"/>
    <p:sldId id="270" r:id="rId10"/>
    <p:sldId id="269" r:id="rId11"/>
    <p:sldId id="258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0DD8CB-6625-C329-6BD0-D91CF221D22C}" name="Ahmar Ehsan" initials="AE" userId="S::EhsanAh@slc.co.uk::dc5b0dde-6c9e-42d5-9e5c-ffca3d8928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66"/>
    <a:srgbClr val="CCCC00"/>
    <a:srgbClr val="540054"/>
    <a:srgbClr val="660066"/>
    <a:srgbClr val="0033CC"/>
    <a:srgbClr val="993366"/>
    <a:srgbClr val="CC3300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8" autoAdjust="0"/>
    <p:restoredTop sz="86385" autoAdjust="0"/>
  </p:normalViewPr>
  <p:slideViewPr>
    <p:cSldViewPr snapToGrid="0">
      <p:cViewPr varScale="1">
        <p:scale>
          <a:sx n="57" d="100"/>
          <a:sy n="57" d="100"/>
        </p:scale>
        <p:origin x="17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6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DAE4B2-5839-4055-9264-FA675C6B65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6532-74E6-46AF-A8D9-68461658A6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ABF79-3640-4F4A-B388-02D475DAF84B}" type="datetimeFigureOut">
              <a:rPr lang="en-GB" smtClean="0">
                <a:latin typeface="Arial" panose="020B0604020202020204" pitchFamily="34" charset="0"/>
              </a:rPr>
              <a:t>26/06/2023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F9310-D68D-4886-89A7-E16792ED2C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54EE9-C4C3-4C16-906A-0B4A49DEB7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4360-2F6F-47B8-96C7-C7DCCDE405A5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8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D8EDFB3-BD0F-4B83-A8B9-2BCAB145B13E}" type="datetimeFigureOut">
              <a:rPr lang="en-GB" smtClean="0"/>
              <a:pPr/>
              <a:t>26/06/2023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C0AABD8-2F2F-44BC-82E8-9EC55CAD64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AABD8-2F2F-44BC-82E8-9EC55CAD64F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8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193A-C15D-1965-C966-684BB4255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AEAED-85FF-F530-5974-97DF30D44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8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A3B99-9B4F-F14C-DF93-CF912246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42C21-AB73-61F7-3819-975141182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34B64-E244-8E09-469D-6E790BE55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7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25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F9B5-1C33-4571-8522-7B7EA5C99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086" y="2492828"/>
            <a:ext cx="8839200" cy="592589"/>
          </a:xfrm>
        </p:spPr>
        <p:txBody>
          <a:bodyPr anchor="b">
            <a:normAutofit/>
          </a:bodyPr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6CC10-A5D5-4ECA-B0C8-532A0EBF2C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2086" y="3733802"/>
            <a:ext cx="8839200" cy="18095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Name of presenter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Department/Role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/>
                <a:cs typeface="Helvetica"/>
              </a:rPr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42980-F39D-4A9C-B14B-D96F9144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26A4507-E8C5-446F-9859-549D3FB04DD3}" type="datetimeFigureOut">
              <a:rPr lang="en-GB" smtClean="0"/>
              <a:pPr/>
              <a:t>26/06/2023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30A52-B92E-4FC0-8842-CCAD069A0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3D3E-56E4-4673-9E14-5C7B54AF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F70CE38-2648-4F50-A9E9-416D86C1965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666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BB6D-8123-4D0B-9995-3E01AE6F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1" y="2161271"/>
            <a:ext cx="8839199" cy="1325563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4A4FE-0886-4567-941C-D90A8A23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3621771"/>
            <a:ext cx="8839199" cy="301851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02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345" y="2139500"/>
            <a:ext cx="9448797" cy="1325563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2345" y="3600000"/>
            <a:ext cx="4539341" cy="29096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1" y="3600000"/>
            <a:ext cx="4539341" cy="29096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40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FD52C5D-00AB-41BE-BB59-C876DBCD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454" y="2701115"/>
            <a:ext cx="7449375" cy="2571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Contact name</a:t>
            </a:r>
          </a:p>
          <a:p>
            <a:pPr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</a:rPr>
              <a:t>Department/Role</a:t>
            </a:r>
          </a:p>
          <a:p>
            <a:pPr>
              <a:spcBef>
                <a:spcPct val="20000"/>
              </a:spcBef>
              <a:buFont typeface="Wingdings" charset="0"/>
              <a:buChar char="*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email</a:t>
            </a:r>
          </a:p>
          <a:p>
            <a:pPr>
              <a:spcBef>
                <a:spcPct val="20000"/>
              </a:spcBef>
              <a:buFont typeface="Wingdings" charset="0"/>
              <a:buChar char="(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phone</a:t>
            </a:r>
          </a:p>
          <a:p>
            <a:pPr>
              <a:spcBef>
                <a:spcPct val="20000"/>
              </a:spcBef>
              <a:buFont typeface="Wingdings" charset="0"/>
              <a:buChar char="8"/>
            </a:pPr>
            <a:r>
              <a:rPr lang="en-GB" dirty="0">
                <a:solidFill>
                  <a:srgbClr val="000000"/>
                </a:solidFill>
                <a:latin typeface="Helvetica"/>
                <a:cs typeface="Helvetica"/>
                <a:sym typeface="Wingdings" charset="0"/>
              </a:rPr>
              <a:t>   website</a:t>
            </a:r>
          </a:p>
        </p:txBody>
      </p:sp>
    </p:spTree>
    <p:extLst>
      <p:ext uri="{BB962C8B-B14F-4D97-AF65-F5344CB8AC3E}">
        <p14:creationId xmlns:p14="http://schemas.microsoft.com/office/powerpoint/2010/main" val="166250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E91D-BD7D-4A82-86C3-8805C669E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2210"/>
            <a:ext cx="3932237" cy="587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Insert slide header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C3DB4-5090-43B7-B734-70D686B1C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702526" cy="45876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E2E82-C523-4BAF-81B3-0CF832409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348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1ABB7-C3B9-432A-8F81-3521D8C8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6A4507-E8C5-446F-9859-549D3FB04DD3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BED4-28EF-443E-8133-F65CA2A2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7B4B3-8BB1-4879-A993-BAFEAED1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0CE38-2648-4F50-A9E9-416D86C19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EDB5-C1CC-48C1-96CD-368C42FDA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12"/>
            <a:ext cx="3932237" cy="6858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Insert slide header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DE7F-6F60-4C82-A3C8-C82DBF19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531" y="1727657"/>
            <a:ext cx="6172200" cy="3869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231-185C-4E8A-88B7-3B4D83F4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258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2058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F8C7-0E07-96ED-A239-7E20041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46328-4B8F-BCFC-0732-9F74418F3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062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E0DE-FED7-23E1-777E-1C868C53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1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BFB3-A19C-1D18-CD87-F602F412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F302-7367-71DA-5E95-2ABF530D5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441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E99B-A7FD-456A-8718-C2E9EC6B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41" y="968829"/>
            <a:ext cx="10515600" cy="653142"/>
          </a:xfrm>
        </p:spPr>
        <p:txBody>
          <a:bodyPr/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BDA4-4B37-4C71-BFF7-D847FDE61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25208-545C-4597-A1F6-935761DA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543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14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EDB5-C1CC-48C1-96CD-368C42FDA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79712"/>
            <a:ext cx="3932237" cy="6858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DE7F-6F60-4C82-A3C8-C82DBF193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531" y="1727657"/>
            <a:ext cx="6172200" cy="3869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231-185C-4E8A-88B7-3B4D83F49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5258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88829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E91D-BD7D-4A82-86C3-8805C669E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2210"/>
            <a:ext cx="3932237" cy="587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C3DB4-5090-43B7-B734-70D686B1C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702526" cy="45876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E2E82-C523-4BAF-81B3-0CF832409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348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1ABB7-C3B9-432A-8F81-3521D8C8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26A4507-E8C5-446F-9859-549D3FB04DD3}" type="datetimeFigureOut">
              <a:rPr lang="en-GB" smtClean="0"/>
              <a:pPr/>
              <a:t>26/06/2023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BED4-28EF-443E-8133-F65CA2A2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7B4B3-8BB1-4879-A993-BAFEAED1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F70CE38-2648-4F50-A9E9-416D86C1965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62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3BFB3-A19C-1D18-CD87-F602F412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14000"/>
            <a:ext cx="5673213" cy="6516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F302-7367-71DA-5E95-2ABF530D5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63040"/>
            <a:ext cx="5673213" cy="471392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47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F8C7-0E07-96ED-A239-7E20041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46328-4B8F-BCFC-0732-9F74418F3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49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0948F-AB53-327C-4FAD-EBAC3176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11F93-E6DC-3F0E-F648-25A391EAC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F7DE8-70F8-F382-FF7B-7F43F73C4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9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29B5-2F88-0169-B816-E79F165E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43AD3-1EC3-CF8C-DAB7-69E2694BC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916B7-E9BB-E13A-FAC1-7B05D7B88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A9578-384A-90F7-6089-A15364BE6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55EC3-BECC-322C-0902-36E70E14EB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5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7F78-2F8A-EEF1-224A-CA8F60C8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6DFC47-67FF-71E6-4BF8-1E750A74C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1" y="6087139"/>
            <a:ext cx="1524000" cy="77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9249F-AEB5-6705-D4F6-1D485CB4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C4D32AE-383C-4E66-AB5C-F543770B0060}" type="datetimeFigureOut">
              <a:rPr lang="en-GB" smtClean="0"/>
              <a:pPr/>
              <a:t>26/06/2023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E5925-C5D1-F03A-67DC-C18496D6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9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240A-548B-761E-D19E-C38E7F4C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A0CC9-BFEA-2ECA-66C8-41C44A3DE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C04AA-F7B9-31E4-584D-BD2419A14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48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FCEBC-A581-BB3A-F130-24E1D593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414000"/>
            <a:ext cx="10515600" cy="65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AB711-FD90-A20A-AFB9-1DB8E817B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800" y="1463040"/>
            <a:ext cx="10515600" cy="471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95031-2BAE-8A76-9081-B80643E5F3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1" y="6087139"/>
            <a:ext cx="1524000" cy="770861"/>
          </a:xfrm>
          <a:prstGeom prst="rect">
            <a:avLst/>
          </a:prstGeom>
        </p:spPr>
      </p:pic>
      <p:sp>
        <p:nvSpPr>
          <p:cNvPr id="7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8AFDA730-88C4-7D55-38AE-7488C6425C07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9822286B-B249-18FD-7919-C04B4FA995BB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1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77" y="2128616"/>
            <a:ext cx="95249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6777" y="3589117"/>
            <a:ext cx="9524994" cy="251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0D6665C3-4E62-4C26-912B-E37A4F95B3FD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FE432BF4-1602-48FF-896E-446D1288E8F5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8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2" r:id="rId4"/>
    <p:sldLayoutId id="2147483704" r:id="rId5"/>
    <p:sldLayoutId id="21474837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13E17-B656-4373-95DC-1A192E4E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1" y="968829"/>
            <a:ext cx="10515600" cy="65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slide header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331B-772B-4D9B-9947-DFFF852E0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54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MSIPCMContentMarking" descr="{&quot;HashCode&quot;:1862243199,&quot;Placement&quot;:&quot;Footer&quot;,&quot;Top&quot;:520.68866,&quot;Left&quot;:453.6349,&quot;SlideWidth&quot;:960,&quot;SlideHeight&quot;:540}">
            <a:extLst>
              <a:ext uri="{FF2B5EF4-FFF2-40B4-BE49-F238E27FC236}">
                <a16:creationId xmlns:a16="http://schemas.microsoft.com/office/drawing/2014/main" id="{91CABC66-E373-40A4-A7E1-479AD214BE62}"/>
              </a:ext>
            </a:extLst>
          </p:cNvPr>
          <p:cNvSpPr txBox="1"/>
          <p:nvPr userDrawn="1"/>
        </p:nvSpPr>
        <p:spPr>
          <a:xfrm>
            <a:off x="5761163" y="6612746"/>
            <a:ext cx="669674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9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MSIPCMContentMarking" descr="{&quot;HashCode&quot;:1838272672,&quot;Placement&quot;:&quot;Header&quot;,&quot;Top&quot;:0.0,&quot;Left&quot;:448.576,&quot;SlideWidth&quot;:960,&quot;SlideHeight&quot;:540}">
            <a:extLst>
              <a:ext uri="{FF2B5EF4-FFF2-40B4-BE49-F238E27FC236}">
                <a16:creationId xmlns:a16="http://schemas.microsoft.com/office/drawing/2014/main" id="{DDD7E801-F2F5-4E0B-9F14-4838BF5FCFF0}"/>
              </a:ext>
            </a:extLst>
          </p:cNvPr>
          <p:cNvSpPr txBox="1"/>
          <p:nvPr userDrawn="1"/>
        </p:nvSpPr>
        <p:spPr>
          <a:xfrm>
            <a:off x="5696915" y="0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9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2565-5836-4036-887D-EBDF6A00C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Lifelong Loan Entitlement (LLE) </a:t>
            </a:r>
            <a:br>
              <a:rPr lang="en-GB" dirty="0"/>
            </a:br>
            <a:r>
              <a:rPr lang="en-GB" dirty="0"/>
              <a:t>– Next steps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34029-EC23-46ED-A9F6-8A4798733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Introduced by:</a:t>
            </a:r>
          </a:p>
          <a:p>
            <a:r>
              <a:rPr lang="en-GB" dirty="0"/>
              <a:t>Paul Smith</a:t>
            </a:r>
          </a:p>
          <a:p>
            <a:r>
              <a:rPr lang="en-GB" dirty="0"/>
              <a:t>Head of Partner Services</a:t>
            </a:r>
          </a:p>
          <a:p>
            <a:r>
              <a:rPr lang="en-GB" dirty="0"/>
              <a:t>SLC </a:t>
            </a:r>
          </a:p>
        </p:txBody>
      </p:sp>
    </p:spTree>
    <p:extLst>
      <p:ext uri="{BB962C8B-B14F-4D97-AF65-F5344CB8AC3E}">
        <p14:creationId xmlns:p14="http://schemas.microsoft.com/office/powerpoint/2010/main" val="69696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04C1-3D37-A6A7-99FD-7322E7E3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31" y="435428"/>
            <a:ext cx="9041254" cy="685800"/>
          </a:xfrm>
        </p:spPr>
        <p:txBody>
          <a:bodyPr>
            <a:normAutofit/>
          </a:bodyPr>
          <a:lstStyle/>
          <a:p>
            <a:r>
              <a:rPr lang="en-GB" dirty="0"/>
              <a:t>Strategic considerations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EFF0B-A0DB-C49A-0F37-3195BD5BD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119" y="1445875"/>
            <a:ext cx="10479762" cy="477394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we afford to offer modular courses / can we afford not to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do we market modules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/>
              <a:t>Targeted or generic course marketing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/>
              <a:t>Targeted audiences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easy will it be to price a module – will we always stick to the maximum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What’s our minimum viable student numbers for given module(s)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Direct delivery or through partnerships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Will we encourage modular progression for students recruited with low attainment at entry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the removal of ELQs, is there a new marketing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Incorporating IAG into outreach and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Employer partners and funding IAG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Regulatory framework implications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Inclusion in 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Incorporation into TEF measures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IFATE / </a:t>
            </a:r>
            <a:r>
              <a:rPr lang="en-GB" dirty="0" err="1"/>
              <a:t>OfS</a:t>
            </a:r>
            <a:r>
              <a:rPr lang="en-GB" dirty="0"/>
              <a:t> registers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66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04C1-3D37-A6A7-99FD-7322E7E3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31" y="435428"/>
            <a:ext cx="9041254" cy="685800"/>
          </a:xfrm>
        </p:spPr>
        <p:txBody>
          <a:bodyPr>
            <a:normAutofit/>
          </a:bodyPr>
          <a:lstStyle/>
          <a:p>
            <a:r>
              <a:rPr lang="en-GB" dirty="0"/>
              <a:t>Operational considerations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EFF0B-A0DB-C49A-0F37-3195BD5BD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3965" y="1253982"/>
            <a:ext cx="10552710" cy="4651517"/>
          </a:xfrm>
        </p:spPr>
        <p:txBody>
          <a:bodyPr>
            <a:normAutofit fontScale="92500"/>
          </a:bodyPr>
          <a:lstStyle/>
          <a:p>
            <a:endParaRPr lang="en-GB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well do students understand credits ?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Incorporating student finance </a:t>
            </a:r>
            <a:r>
              <a:rPr lang="en-GB"/>
              <a:t>into offers</a:t>
            </a:r>
            <a:endParaRPr lang="en-GB" dirty="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Targeted or generic course marketing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Targeted audiences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comes first, the effort of producing a course specification, gaining approval, identifying academic staff and location, or instead, first achieving minimum viable student numbers and then finalising the course.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Accommodation provision for students starting via an initial module(s)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If students studying modules are less likely to require accommodation, what happens if we convert them midway to the full degree.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Course specifications 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No minimum duration – only minimum credits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Shorter full time courses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Registration confirmations – centralised or dispersed administration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/>
              <a:t>Hardship support plans for modular-learners</a:t>
            </a:r>
          </a:p>
        </p:txBody>
      </p:sp>
    </p:spTree>
    <p:extLst>
      <p:ext uri="{BB962C8B-B14F-4D97-AF65-F5344CB8AC3E}">
        <p14:creationId xmlns:p14="http://schemas.microsoft.com/office/powerpoint/2010/main" val="357500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B2F5-1519-4092-8575-0302F53A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LLE 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FBB91-03ED-483C-B9FE-C1EBBF2C9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463040"/>
            <a:ext cx="10700400" cy="4713923"/>
          </a:xfrm>
        </p:spPr>
        <p:txBody>
          <a:bodyPr/>
          <a:lstStyle/>
          <a:p>
            <a:r>
              <a:rPr lang="en-GB" i="1" dirty="0"/>
              <a:t>Lifelong Loan Entitlement (LLE) </a:t>
            </a:r>
            <a:r>
              <a:rPr lang="en-GB" dirty="0"/>
              <a:t>is a student finance system providing up to 4 years of funding for people to study over their working lives</a:t>
            </a:r>
          </a:p>
          <a:p>
            <a:r>
              <a:rPr lang="en-GB" dirty="0"/>
              <a:t>The funding is worth £37,000 (at the current value of tuition fees)</a:t>
            </a:r>
          </a:p>
          <a:p>
            <a:r>
              <a:rPr lang="en-GB" dirty="0"/>
              <a:t>LLE can be utilised to fund study across post-18 qualifications from levels 4-6, either through studying for a full qualification, or through modules of these qualifications</a:t>
            </a:r>
          </a:p>
          <a:p>
            <a:r>
              <a:rPr lang="en-GB" dirty="0"/>
              <a:t>Funding at modular-level will be phased in over time</a:t>
            </a:r>
          </a:p>
          <a:p>
            <a:r>
              <a:rPr lang="en-GB" dirty="0"/>
              <a:t>To be eligible for LLE, a course must be defined in terms of the credit value of the full degree programme or of a module component – </a:t>
            </a:r>
            <a:r>
              <a:rPr lang="en-GB" i="1" dirty="0"/>
              <a:t>“this course/this module carries X credits”</a:t>
            </a:r>
          </a:p>
        </p:txBody>
      </p:sp>
    </p:spTree>
    <p:extLst>
      <p:ext uri="{BB962C8B-B14F-4D97-AF65-F5344CB8AC3E}">
        <p14:creationId xmlns:p14="http://schemas.microsoft.com/office/powerpoint/2010/main" val="349406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B2F5-1519-4092-8575-0302F53A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Organisational roles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FBB91-03ED-483C-B9FE-C1EBBF2C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DfE set and own the LLE policy, and the statutory provisions made through regulations</a:t>
            </a:r>
          </a:p>
          <a:p>
            <a:r>
              <a:rPr lang="en-GB" dirty="0"/>
              <a:t>SLC will be the accountable organisation for the administration of the LLE system, concurrent to its existing roles for student finance for Welsh, NI and Scottish students</a:t>
            </a:r>
            <a:r>
              <a:rPr lang="en-GB"/>
              <a:t>, </a:t>
            </a:r>
            <a:br>
              <a:rPr lang="en-GB"/>
            </a:br>
            <a:r>
              <a:rPr lang="en-GB"/>
              <a:t>and </a:t>
            </a:r>
            <a:r>
              <a:rPr lang="en-GB" dirty="0"/>
              <a:t>for </a:t>
            </a:r>
            <a:r>
              <a:rPr lang="en-GB"/>
              <a:t>English students </a:t>
            </a:r>
            <a:r>
              <a:rPr lang="en-GB" dirty="0"/>
              <a:t>completing courses on the current HE student finance system</a:t>
            </a:r>
          </a:p>
          <a:p>
            <a:r>
              <a:rPr lang="en-GB" dirty="0" err="1"/>
              <a:t>OfS</a:t>
            </a:r>
            <a:r>
              <a:rPr lang="en-GB" dirty="0"/>
              <a:t> will be accountable for the Register of Providers who can assess suitability for funding, and the setting of initial and ongoing Conditions of Registration</a:t>
            </a:r>
          </a:p>
          <a:p>
            <a:r>
              <a:rPr lang="en-GB" dirty="0"/>
              <a:t>IFATE approves and publishes which providers can deliver HTQs</a:t>
            </a:r>
          </a:p>
          <a:p>
            <a:r>
              <a:rPr lang="en-GB" dirty="0"/>
              <a:t>SLC will work in partnership with careers advisors, guidance staff and FE and HE recruitment and outreach teams to incorporate student finance into wider engagement on education participation</a:t>
            </a:r>
          </a:p>
        </p:txBody>
      </p:sp>
    </p:spTree>
    <p:extLst>
      <p:ext uri="{BB962C8B-B14F-4D97-AF65-F5344CB8AC3E}">
        <p14:creationId xmlns:p14="http://schemas.microsoft.com/office/powerpoint/2010/main" val="70095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B2F5-1519-4092-8575-0302F53A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eligibility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FBB91-03ED-483C-B9FE-C1EBBF2C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unlikely to be significant change to nationality, citizenship or residence rules</a:t>
            </a:r>
          </a:p>
          <a:p>
            <a:r>
              <a:rPr lang="en-GB" dirty="0"/>
              <a:t>Students will be eligible irrespective of any equivalent level qualifications, which no longer apply</a:t>
            </a:r>
          </a:p>
          <a:p>
            <a:r>
              <a:rPr lang="en-GB" dirty="0"/>
              <a:t>Applicants must be age 60 or lower on the intended start date of their course. So a mature student moving through a modules-based pathway needs to consider their age limit for each course undertaken if they could be aspiring to a full qualification</a:t>
            </a:r>
          </a:p>
          <a:p>
            <a:r>
              <a:rPr lang="en-GB" dirty="0"/>
              <a:t>Reduced rates of maintenance loans for students aged over 60 at the start of their course  </a:t>
            </a:r>
          </a:p>
          <a:p>
            <a:r>
              <a:rPr lang="en-GB" dirty="0"/>
              <a:t>Prior government funding of tuition fees support at L4-6 will be taken into account when determining levels of available LLE</a:t>
            </a:r>
          </a:p>
        </p:txBody>
      </p:sp>
    </p:spTree>
    <p:extLst>
      <p:ext uri="{BB962C8B-B14F-4D97-AF65-F5344CB8AC3E}">
        <p14:creationId xmlns:p14="http://schemas.microsoft.com/office/powerpoint/2010/main" val="104652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B2F5-1519-4092-8575-0302F53A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course eligibility changes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72C57A-F10A-248A-C379-D6863D8D3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76919"/>
              </p:ext>
            </p:extLst>
          </p:nvPr>
        </p:nvGraphicFramePr>
        <p:xfrm>
          <a:off x="432225" y="1254137"/>
          <a:ext cx="11327550" cy="4349725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{69CF1AB2-1976-4502-BF36-3FF5EA218861}</a:tableStyleId>
              </a:tblPr>
              <a:tblGrid>
                <a:gridCol w="5808148">
                  <a:extLst>
                    <a:ext uri="{9D8B030D-6E8A-4147-A177-3AD203B41FA5}">
                      <a16:colId xmlns:a16="http://schemas.microsoft.com/office/drawing/2014/main" val="4224275754"/>
                    </a:ext>
                  </a:extLst>
                </a:gridCol>
                <a:gridCol w="5519402">
                  <a:extLst>
                    <a:ext uri="{9D8B030D-6E8A-4147-A177-3AD203B41FA5}">
                      <a16:colId xmlns:a16="http://schemas.microsoft.com/office/drawing/2014/main" val="2041963325"/>
                    </a:ext>
                  </a:extLst>
                </a:gridCol>
              </a:tblGrid>
              <a:tr h="457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cap="none" spc="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Course eligibility  - continuing requirements </a:t>
                      </a:r>
                      <a:endParaRPr lang="en-GB" sz="1600" b="1" cap="none" spc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cap="none" spc="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Course eligibility changes </a:t>
                      </a:r>
                      <a:endParaRPr lang="en-GB" sz="1600" b="1" cap="none" spc="0" dirty="0"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05576"/>
                  </a:ext>
                </a:extLst>
              </a:tr>
              <a:tr h="383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Must lead to a recognised qualification</a:t>
                      </a:r>
                      <a:endParaRPr lang="en-GB" sz="1600" b="0" cap="none" spc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Must be scheduled as 3 academic terms over a year</a:t>
                      </a:r>
                      <a:endParaRPr lang="en-GB" sz="1600" b="0" cap="none" spc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966176"/>
                  </a:ext>
                </a:extLst>
              </a:tr>
              <a:tr h="625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Must be provided by an </a:t>
                      </a:r>
                      <a:r>
                        <a:rPr lang="en-GB" sz="1600" b="0" cap="none" spc="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OfS</a:t>
                      </a: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authorised provider</a:t>
                      </a:r>
                      <a:endParaRPr lang="en-GB" sz="1600" b="0" cap="none" spc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Must be designed to provide an average 21 hours of self- and guided-learning over a minimum 24 weeks</a:t>
                      </a:r>
                      <a:endParaRPr lang="en-GB" sz="1600" b="0" cap="none" spc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04425"/>
                  </a:ext>
                </a:extLst>
              </a:tr>
              <a:tr h="383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 least 50% guided learning must be delivered within the UK </a:t>
                      </a:r>
                      <a:endParaRPr lang="en-GB" sz="1600" b="0" cap="none" spc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Credit values of courses must be definable</a:t>
                      </a:r>
                      <a:endParaRPr lang="en-GB" sz="1600" b="0" cap="none" spc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552381"/>
                  </a:ext>
                </a:extLst>
              </a:tr>
              <a:tr h="625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Must have academic years not exceeding 12 calendar months.</a:t>
                      </a:r>
                      <a:endParaRPr lang="en-GB" sz="1600" b="0" cap="none" spc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GB" sz="1600" b="0" cap="none" spc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085682"/>
                  </a:ext>
                </a:extLst>
              </a:tr>
              <a:tr h="625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Tuition fees and fee loans must be paid direct to a UK bank account </a:t>
                      </a:r>
                      <a:endParaRPr lang="en-GB" sz="1600" b="0" cap="none" spc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GB" sz="1600" b="0" cap="none" spc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66065"/>
                  </a:ext>
                </a:extLst>
              </a:tr>
              <a:tr h="625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Providers must adhere to guidance from the Competition and Markets Authority </a:t>
                      </a:r>
                      <a:endParaRPr lang="en-GB" sz="1600" b="0" cap="none" spc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GB" sz="1600" b="0" cap="none" spc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071515"/>
                  </a:ext>
                </a:extLst>
              </a:tr>
              <a:tr h="625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Tuition Fees / Fee Loan limits must be charged to a maximum regulated amount </a:t>
                      </a:r>
                      <a:endParaRPr lang="en-GB" sz="1600" b="0" cap="none" spc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cap="none" spc="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GB" sz="1600" b="0" cap="none" spc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130353" marR="130353" marT="1131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8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98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B2F5-1519-4092-8575-0302F53A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eligibility in 2025/26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FBB91-03ED-483C-B9FE-C1EBBF2C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Level 4-6 courses delivered in the UK that are eligible for funding for English-domiciled student under the current SFE service</a:t>
            </a:r>
          </a:p>
          <a:p>
            <a:pPr lvl="0"/>
            <a:r>
              <a:rPr lang="en-GB" dirty="0"/>
              <a:t>All qualifications which currently attract SFE funding as undergraduate courses. This includes:</a:t>
            </a:r>
          </a:p>
          <a:p>
            <a:pPr lvl="1"/>
            <a:r>
              <a:rPr lang="en-GB" dirty="0"/>
              <a:t>PGCE ITT courses at level 7 </a:t>
            </a:r>
          </a:p>
          <a:p>
            <a:pPr lvl="1"/>
            <a:r>
              <a:rPr lang="en-GB" dirty="0"/>
              <a:t>medical courses years 4 and 5</a:t>
            </a:r>
          </a:p>
          <a:p>
            <a:pPr lvl="1"/>
            <a:r>
              <a:rPr lang="en-GB" dirty="0"/>
              <a:t>integrated master’s courses</a:t>
            </a:r>
          </a:p>
          <a:p>
            <a:pPr lvl="1"/>
            <a:r>
              <a:rPr lang="en-GB" dirty="0"/>
              <a:t>foundation years which are part of a degree course</a:t>
            </a:r>
          </a:p>
          <a:p>
            <a:pPr lvl="0"/>
            <a:r>
              <a:rPr lang="en-GB" dirty="0"/>
              <a:t>ALL-funded Level 4-6 technical qualifications. The finalised list of approved qualification will be confirmed following a technical consultation</a:t>
            </a:r>
          </a:p>
          <a:p>
            <a:r>
              <a:rPr lang="en-GB" dirty="0"/>
              <a:t>Eligible courses that are in certain priority areas or longer than the standard 4 year entitlement may be able to access additional entitlement, considering additional entitlement for ‘special years’ – Foundation, placement, study abroad etc.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08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B2F5-1519-4092-8575-0302F53A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eligibility in 2025/26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7E65B2-D182-4D44-94D7-1AC542322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00" y="1463040"/>
            <a:ext cx="11233800" cy="4713923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Qualifications currently funded under ALL at Levels 4-6</a:t>
            </a:r>
          </a:p>
          <a:p>
            <a:pPr lvl="0"/>
            <a:r>
              <a:rPr lang="en-GB" dirty="0"/>
              <a:t>HTQs currently funded under SFE up to academic year 2024/25</a:t>
            </a:r>
          </a:p>
          <a:p>
            <a:pPr lvl="0"/>
            <a:r>
              <a:rPr lang="en-GB" dirty="0"/>
              <a:t> Where the full course is eligible and available</a:t>
            </a:r>
          </a:p>
          <a:p>
            <a:r>
              <a:rPr lang="en-GB" dirty="0"/>
              <a:t>Each module must carry a minimum credit value of 30 credits.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Each module must carry a minimum credit value of 30 credits, so may require consolidation of modules of smaller credit values in order for the course to be eligible. </a:t>
            </a:r>
          </a:p>
          <a:p>
            <a:pPr lvl="0"/>
            <a:endParaRPr lang="en-GB" dirty="0"/>
          </a:p>
          <a:p>
            <a:pPr marL="0" lvl="0" indent="0">
              <a:spcBef>
                <a:spcPts val="2400"/>
              </a:spcBef>
              <a:buNone/>
            </a:pPr>
            <a:r>
              <a:rPr lang="en-GB" dirty="0"/>
              <a:t>NB: Funding under LLE for modules of undergraduate degrees will be introduced from academic year 2027/28</a:t>
            </a:r>
          </a:p>
        </p:txBody>
      </p:sp>
    </p:spTree>
    <p:extLst>
      <p:ext uri="{BB962C8B-B14F-4D97-AF65-F5344CB8AC3E}">
        <p14:creationId xmlns:p14="http://schemas.microsoft.com/office/powerpoint/2010/main" val="99341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B2F5-1519-4092-8575-0302F53A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funded learners Level 4/5 (AY 2022/23 to Feb 23)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388EA-CA20-064B-141C-93580D715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56" y="3570451"/>
            <a:ext cx="6853488" cy="2873549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6C28EC-E9B1-4867-79B5-F27959AB5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24687"/>
              </p:ext>
            </p:extLst>
          </p:nvPr>
        </p:nvGraphicFramePr>
        <p:xfrm>
          <a:off x="2669256" y="1330943"/>
          <a:ext cx="6853488" cy="1899104"/>
        </p:xfrm>
        <a:graphic>
          <a:graphicData uri="http://schemas.openxmlformats.org/drawingml/2006/table">
            <a:tbl>
              <a:tblPr firstRow="1"/>
              <a:tblGrid>
                <a:gridCol w="2479350">
                  <a:extLst>
                    <a:ext uri="{9D8B030D-6E8A-4147-A177-3AD203B41FA5}">
                      <a16:colId xmlns:a16="http://schemas.microsoft.com/office/drawing/2014/main" val="427644885"/>
                    </a:ext>
                  </a:extLst>
                </a:gridCol>
                <a:gridCol w="1995575">
                  <a:extLst>
                    <a:ext uri="{9D8B030D-6E8A-4147-A177-3AD203B41FA5}">
                      <a16:colId xmlns:a16="http://schemas.microsoft.com/office/drawing/2014/main" val="2060785277"/>
                    </a:ext>
                  </a:extLst>
                </a:gridCol>
                <a:gridCol w="2378563">
                  <a:extLst>
                    <a:ext uri="{9D8B030D-6E8A-4147-A177-3AD203B41FA5}">
                      <a16:colId xmlns:a16="http://schemas.microsoft.com/office/drawing/2014/main" val="1112186816"/>
                    </a:ext>
                  </a:extLst>
                </a:gridCol>
              </a:tblGrid>
              <a:tr h="5752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Learning aim level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2021/22 approved applications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2022/23 approved applications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58177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Level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37,659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27,117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777077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Level 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518961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Level 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691958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Level 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277214"/>
                  </a:ext>
                </a:extLst>
              </a:tr>
              <a:tr h="2647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40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47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B2F5-1519-4092-8575-0302F53A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Credits and fee loans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FBB91-03ED-483C-B9FE-C1EBBF2C9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99" y="1463040"/>
            <a:ext cx="10735569" cy="4713923"/>
          </a:xfrm>
        </p:spPr>
        <p:txBody>
          <a:bodyPr/>
          <a:lstStyle/>
          <a:p>
            <a:r>
              <a:rPr lang="en-GB" dirty="0"/>
              <a:t>The student enrols on the course with defined credits and continues studies (by undertaking guided and self-learning as now), until withdrawal, suspension or transfer</a:t>
            </a:r>
          </a:p>
          <a:p>
            <a:r>
              <a:rPr lang="en-GB" dirty="0"/>
              <a:t>The defined credits for that course have an associated value, derived from the total credits and the cost-per-credit value</a:t>
            </a:r>
          </a:p>
          <a:p>
            <a:r>
              <a:rPr lang="en-GB" dirty="0"/>
              <a:t>As the student starts each module, and upon receipt of a valid attendance confirmation, the loan (to the value of number or credits x cost per credit) is deducted from their LLE Account, added to their ICR loan account and paid direct to the lead provider</a:t>
            </a:r>
          </a:p>
          <a:p>
            <a:r>
              <a:rPr lang="en-GB" dirty="0"/>
              <a:t>As the student starts each full degree programme, upon the receipt of valid attendance confirmation, the loan to the value of the study period is added to the student’s LLE balance</a:t>
            </a:r>
          </a:p>
        </p:txBody>
      </p:sp>
    </p:spTree>
    <p:extLst>
      <p:ext uri="{BB962C8B-B14F-4D97-AF65-F5344CB8AC3E}">
        <p14:creationId xmlns:p14="http://schemas.microsoft.com/office/powerpoint/2010/main" val="271229496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41B23A6A-6548-48B7-AAB0-01AEE05B17FA}" vid="{48BF9236-6CA5-408E-8204-EDF24264E6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1120</Words>
  <Application>Microsoft Office PowerPoint</Application>
  <PresentationFormat>Widescreen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Wingdings</vt:lpstr>
      <vt:lpstr>4_Office Theme</vt:lpstr>
      <vt:lpstr>Office Theme</vt:lpstr>
      <vt:lpstr>1_Office Theme</vt:lpstr>
      <vt:lpstr>Lifelong Loan Entitlement (LLE)  – Next steps planning</vt:lpstr>
      <vt:lpstr>LLE introduction</vt:lpstr>
      <vt:lpstr>Organisational roles</vt:lpstr>
      <vt:lpstr>Personal eligibility</vt:lpstr>
      <vt:lpstr>General course eligibility changes</vt:lpstr>
      <vt:lpstr>Course eligibility in 2025/26</vt:lpstr>
      <vt:lpstr>Module eligibility in 2025/26</vt:lpstr>
      <vt:lpstr>ALL funded learners Level 4/5 (AY 2022/23 to Feb 23)</vt:lpstr>
      <vt:lpstr>Credits and fee loans</vt:lpstr>
      <vt:lpstr>Strategic considerations</vt:lpstr>
      <vt:lpstr>Operational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Shaw</dc:creator>
  <cp:lastModifiedBy>Nicole Ferguson</cp:lastModifiedBy>
  <cp:revision>141</cp:revision>
  <dcterms:created xsi:type="dcterms:W3CDTF">2021-05-20T13:42:13Z</dcterms:created>
  <dcterms:modified xsi:type="dcterms:W3CDTF">2023-06-26T10:22:15Z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bd37d9-d9ac-4b79-83be-bb7da6ab464c_Enabled">
    <vt:lpwstr>true</vt:lpwstr>
  </property>
  <property fmtid="{D5CDD505-2E9C-101B-9397-08002B2CF9AE}" pid="3" name="MSIP_Label_7bbd37d9-d9ac-4b79-83be-bb7da6ab464c_SetDate">
    <vt:lpwstr>2021-06-11T13:18:39Z</vt:lpwstr>
  </property>
  <property fmtid="{D5CDD505-2E9C-101B-9397-08002B2CF9AE}" pid="4" name="MSIP_Label_7bbd37d9-d9ac-4b79-83be-bb7da6ab464c_Method">
    <vt:lpwstr>Privileged</vt:lpwstr>
  </property>
  <property fmtid="{D5CDD505-2E9C-101B-9397-08002B2CF9AE}" pid="5" name="MSIP_Label_7bbd37d9-d9ac-4b79-83be-bb7da6ab464c_Name">
    <vt:lpwstr>OFFICIAL</vt:lpwstr>
  </property>
  <property fmtid="{D5CDD505-2E9C-101B-9397-08002B2CF9AE}" pid="6" name="MSIP_Label_7bbd37d9-d9ac-4b79-83be-bb7da6ab464c_SiteId">
    <vt:lpwstr>4c6898a9-8fca-42f9-aa92-82cb3e252bc6</vt:lpwstr>
  </property>
  <property fmtid="{D5CDD505-2E9C-101B-9397-08002B2CF9AE}" pid="7" name="MSIP_Label_7bbd37d9-d9ac-4b79-83be-bb7da6ab464c_ActionId">
    <vt:lpwstr>3cdabb61-f90f-47d0-9151-0000d260ff63</vt:lpwstr>
  </property>
  <property fmtid="{D5CDD505-2E9C-101B-9397-08002B2CF9AE}" pid="8" name="MSIP_Label_7bbd37d9-d9ac-4b79-83be-bb7da6ab464c_ContentBits">
    <vt:lpwstr>3</vt:lpwstr>
  </property>
</Properties>
</file>